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257" r:id="rId5"/>
    <p:sldId id="258" r:id="rId6"/>
    <p:sldId id="259" r:id="rId7"/>
    <p:sldId id="320" r:id="rId8"/>
    <p:sldId id="348" r:id="rId9"/>
    <p:sldId id="322" r:id="rId10"/>
    <p:sldId id="355" r:id="rId11"/>
    <p:sldId id="324" r:id="rId12"/>
    <p:sldId id="325" r:id="rId13"/>
    <p:sldId id="298" r:id="rId14"/>
    <p:sldId id="353" r:id="rId15"/>
    <p:sldId id="326" r:id="rId16"/>
    <p:sldId id="321" r:id="rId17"/>
    <p:sldId id="310" r:id="rId18"/>
    <p:sldId id="351" r:id="rId19"/>
    <p:sldId id="342" r:id="rId20"/>
    <p:sldId id="344" r:id="rId21"/>
    <p:sldId id="343" r:id="rId22"/>
    <p:sldId id="345" r:id="rId23"/>
    <p:sldId id="347" r:id="rId24"/>
    <p:sldId id="327" r:id="rId25"/>
    <p:sldId id="349" r:id="rId26"/>
    <p:sldId id="333" r:id="rId27"/>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4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E11BD-9D4B-2822-13E7-6E82286EEB59}" v="27" dt="2026-03-20T20:16:35.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805" autoAdjust="0"/>
    <p:restoredTop sz="93399"/>
  </p:normalViewPr>
  <p:slideViewPr>
    <p:cSldViewPr snapToGrid="0">
      <p:cViewPr>
        <p:scale>
          <a:sx n="66" d="100"/>
          <a:sy n="66" d="100"/>
        </p:scale>
        <p:origin x="7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yely González Reyes" userId="S::nayely.gonzalez@contpaqi.com::fa60202d-27d9-4b5d-b2ea-9a3c875230c4" providerId="AD" clId="Web-{530E11BD-9D4B-2822-13E7-6E82286EEB59}"/>
    <pc:docChg chg="delSld modSld">
      <pc:chgData name="Nayely González Reyes" userId="S::nayely.gonzalez@contpaqi.com::fa60202d-27d9-4b5d-b2ea-9a3c875230c4" providerId="AD" clId="Web-{530E11BD-9D4B-2822-13E7-6E82286EEB59}" dt="2026-03-20T20:16:35.509" v="28" actId="20577"/>
      <pc:docMkLst>
        <pc:docMk/>
      </pc:docMkLst>
      <pc:sldChg chg="modSp">
        <pc:chgData name="Nayely González Reyes" userId="S::nayely.gonzalez@contpaqi.com::fa60202d-27d9-4b5d-b2ea-9a3c875230c4" providerId="AD" clId="Web-{530E11BD-9D4B-2822-13E7-6E82286EEB59}" dt="2026-03-20T20:16:35.509" v="28" actId="20577"/>
        <pc:sldMkLst>
          <pc:docMk/>
          <pc:sldMk cId="622521079" sldId="327"/>
        </pc:sldMkLst>
        <pc:spChg chg="mod">
          <ac:chgData name="Nayely González Reyes" userId="S::nayely.gonzalez@contpaqi.com::fa60202d-27d9-4b5d-b2ea-9a3c875230c4" providerId="AD" clId="Web-{530E11BD-9D4B-2822-13E7-6E82286EEB59}" dt="2026-03-20T20:16:35.509" v="28" actId="20577"/>
          <ac:spMkLst>
            <pc:docMk/>
            <pc:sldMk cId="622521079" sldId="327"/>
            <ac:spMk id="3" creationId="{C7634FCC-1A3F-5541-A276-6F396C23E360}"/>
          </ac:spMkLst>
        </pc:spChg>
      </pc:sldChg>
      <pc:sldChg chg="del">
        <pc:chgData name="Nayely González Reyes" userId="S::nayely.gonzalez@contpaqi.com::fa60202d-27d9-4b5d-b2ea-9a3c875230c4" providerId="AD" clId="Web-{530E11BD-9D4B-2822-13E7-6E82286EEB59}" dt="2026-03-20T20:15:31.321" v="14"/>
        <pc:sldMkLst>
          <pc:docMk/>
          <pc:sldMk cId="1583169125" sldId="336"/>
        </pc:sldMkLst>
      </pc:sldChg>
      <pc:sldChg chg="del">
        <pc:chgData name="Nayely González Reyes" userId="S::nayely.gonzalez@contpaqi.com::fa60202d-27d9-4b5d-b2ea-9a3c875230c4" providerId="AD" clId="Web-{530E11BD-9D4B-2822-13E7-6E82286EEB59}" dt="2026-03-20T20:15:31.321" v="13"/>
        <pc:sldMkLst>
          <pc:docMk/>
          <pc:sldMk cId="3163985761" sldId="337"/>
        </pc:sldMkLst>
      </pc:sldChg>
      <pc:sldChg chg="addSp delSp modSp">
        <pc:chgData name="Nayely González Reyes" userId="S::nayely.gonzalez@contpaqi.com::fa60202d-27d9-4b5d-b2ea-9a3c875230c4" providerId="AD" clId="Web-{530E11BD-9D4B-2822-13E7-6E82286EEB59}" dt="2026-03-20T20:15:17.306" v="12" actId="1076"/>
        <pc:sldMkLst>
          <pc:docMk/>
          <pc:sldMk cId="1786170496" sldId="348"/>
        </pc:sldMkLst>
        <pc:spChg chg="add">
          <ac:chgData name="Nayely González Reyes" userId="S::nayely.gonzalez@contpaqi.com::fa60202d-27d9-4b5d-b2ea-9a3c875230c4" providerId="AD" clId="Web-{530E11BD-9D4B-2822-13E7-6E82286EEB59}" dt="2026-03-20T20:14:36.774" v="0"/>
          <ac:spMkLst>
            <pc:docMk/>
            <pc:sldMk cId="1786170496" sldId="348"/>
            <ac:spMk id="5" creationId="{84433B96-5FB6-73A3-07A6-0E589D84AB29}"/>
          </ac:spMkLst>
        </pc:spChg>
        <pc:spChg chg="mod">
          <ac:chgData name="Nayely González Reyes" userId="S::nayely.gonzalez@contpaqi.com::fa60202d-27d9-4b5d-b2ea-9a3c875230c4" providerId="AD" clId="Web-{530E11BD-9D4B-2822-13E7-6E82286EEB59}" dt="2026-03-20T20:15:17.306" v="12" actId="1076"/>
          <ac:spMkLst>
            <pc:docMk/>
            <pc:sldMk cId="1786170496" sldId="348"/>
            <ac:spMk id="6" creationId="{95FB2E9D-2912-DDA9-B09E-51728B9735A1}"/>
          </ac:spMkLst>
        </pc:spChg>
        <pc:spChg chg="add mod">
          <ac:chgData name="Nayely González Reyes" userId="S::nayely.gonzalez@contpaqi.com::fa60202d-27d9-4b5d-b2ea-9a3c875230c4" providerId="AD" clId="Web-{530E11BD-9D4B-2822-13E7-6E82286EEB59}" dt="2026-03-20T20:15:08.696" v="11"/>
          <ac:spMkLst>
            <pc:docMk/>
            <pc:sldMk cId="1786170496" sldId="348"/>
            <ac:spMk id="7" creationId="{44FA2D3D-D4C9-732E-5484-DB0D7B025B0D}"/>
          </ac:spMkLst>
        </pc:spChg>
        <pc:spChg chg="add del">
          <ac:chgData name="Nayely González Reyes" userId="S::nayely.gonzalez@contpaqi.com::fa60202d-27d9-4b5d-b2ea-9a3c875230c4" providerId="AD" clId="Web-{530E11BD-9D4B-2822-13E7-6E82286EEB59}" dt="2026-03-20T20:14:59.040" v="8"/>
          <ac:spMkLst>
            <pc:docMk/>
            <pc:sldMk cId="1786170496" sldId="348"/>
            <ac:spMk id="8" creationId="{79B16CC1-DA87-F10F-232E-757FFBFC35AD}"/>
          </ac:spMkLst>
        </pc:spChg>
        <pc:spChg chg="add del">
          <ac:chgData name="Nayely González Reyes" userId="S::nayely.gonzalez@contpaqi.com::fa60202d-27d9-4b5d-b2ea-9a3c875230c4" providerId="AD" clId="Web-{530E11BD-9D4B-2822-13E7-6E82286EEB59}" dt="2026-03-20T20:15:01.618" v="10"/>
          <ac:spMkLst>
            <pc:docMk/>
            <pc:sldMk cId="1786170496" sldId="348"/>
            <ac:spMk id="9" creationId="{02B18025-FB78-35F3-3A5B-0A1F74C8F2D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9575CD-38EE-4F22-9D5E-F591FC798390}" type="datetimeFigureOut">
              <a:rPr lang="es-MX" smtClean="0"/>
              <a:t>20/03/2026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79EF9-326B-4F35-89AB-C68AC13C1ED9}" type="slidenum">
              <a:rPr lang="es-MX" smtClean="0"/>
              <a:t>‹Nº›</a:t>
            </a:fld>
            <a:endParaRPr lang="es-MX"/>
          </a:p>
        </p:txBody>
      </p:sp>
    </p:spTree>
    <p:extLst>
      <p:ext uri="{BB962C8B-B14F-4D97-AF65-F5344CB8AC3E}">
        <p14:creationId xmlns:p14="http://schemas.microsoft.com/office/powerpoint/2010/main" val="1568265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5E65D32-F2B6-D449-90B9-A7219BD98915}" type="slidenum">
              <a:rPr lang="es-MX" smtClean="0"/>
              <a:t>6</a:t>
            </a:fld>
            <a:endParaRPr lang="es-MX"/>
          </a:p>
        </p:txBody>
      </p:sp>
    </p:spTree>
    <p:extLst>
      <p:ext uri="{BB962C8B-B14F-4D97-AF65-F5344CB8AC3E}">
        <p14:creationId xmlns:p14="http://schemas.microsoft.com/office/powerpoint/2010/main" val="42404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5E65D32-F2B6-D449-90B9-A7219BD98915}" type="slidenum">
              <a:rPr lang="es-MX" smtClean="0"/>
              <a:t>16</a:t>
            </a:fld>
            <a:endParaRPr lang="es-MX"/>
          </a:p>
        </p:txBody>
      </p:sp>
    </p:spTree>
    <p:extLst>
      <p:ext uri="{BB962C8B-B14F-4D97-AF65-F5344CB8AC3E}">
        <p14:creationId xmlns:p14="http://schemas.microsoft.com/office/powerpoint/2010/main" val="140053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FFCC13-22B6-BEEC-3ACE-C1FB43E12B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574770C-B157-03D4-E0AA-0F6412E5B2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3421D485-4360-6722-7AD7-15F721DB82A1}"/>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5" name="Marcador de pie de página 4">
            <a:extLst>
              <a:ext uri="{FF2B5EF4-FFF2-40B4-BE49-F238E27FC236}">
                <a16:creationId xmlns:a16="http://schemas.microsoft.com/office/drawing/2014/main" id="{7F22E1D1-1E51-5524-3270-1370C9E4BAD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BC8EF50-2636-153D-55F1-9E7C966A3F6D}"/>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349819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961E3B-A823-80D1-AFD9-3709976E2427}"/>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1E694A5-F046-71D1-8417-8108AF1C892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647ABB22-2D14-25E7-4D2D-34FF6651F04D}"/>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5" name="Marcador de pie de página 4">
            <a:extLst>
              <a:ext uri="{FF2B5EF4-FFF2-40B4-BE49-F238E27FC236}">
                <a16:creationId xmlns:a16="http://schemas.microsoft.com/office/drawing/2014/main" id="{8BAE6FBA-3788-7F28-F2B8-8FA9E9470EC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E978676-BCB0-24EB-D58E-2FD719434D1C}"/>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2921440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0F13A7B-503C-EC68-798A-1C2C93435D2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954BD61E-D7BC-FA9C-7481-A952B8D5E46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39508C4-85D8-E41A-8BA2-FB319525A0B5}"/>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5" name="Marcador de pie de página 4">
            <a:extLst>
              <a:ext uri="{FF2B5EF4-FFF2-40B4-BE49-F238E27FC236}">
                <a16:creationId xmlns:a16="http://schemas.microsoft.com/office/drawing/2014/main" id="{733BB125-1C6C-4D93-CC41-A84C4B2EBB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7638CD5-7059-5433-73E8-E9AE5703CA0E}"/>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1537084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1FA683-91C7-8CAF-FC40-5CDFAF58B2D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DA820A0-3C80-6624-CF32-6FE7DFE3F76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47BE7DC-5276-EEBC-FA4B-1F08AB063753}"/>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5" name="Marcador de pie de página 4">
            <a:extLst>
              <a:ext uri="{FF2B5EF4-FFF2-40B4-BE49-F238E27FC236}">
                <a16:creationId xmlns:a16="http://schemas.microsoft.com/office/drawing/2014/main" id="{877567D0-289D-AB64-F3F6-53AF25CE0B2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F1C84BC-D082-B79A-2DE4-8636CFDBA948}"/>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2219487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765E8F-4CB2-EC62-6FD0-60965BB78DE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9F9FE7FA-911D-C9EE-BB22-34D37D8AE89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1EACC23-897D-3301-A39F-83F58927854A}"/>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5" name="Marcador de pie de página 4">
            <a:extLst>
              <a:ext uri="{FF2B5EF4-FFF2-40B4-BE49-F238E27FC236}">
                <a16:creationId xmlns:a16="http://schemas.microsoft.com/office/drawing/2014/main" id="{4D96B8EB-7738-FAFA-7FDB-DA2EA5B0D7F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C614144-5BF5-40B9-70E5-2CBE62DAB738}"/>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3534514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17CBE2-2B88-75B0-1F66-A49AA66F7DC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E6D0D085-F880-47AA-3C70-7F1B5A2B27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EA190B5-FF64-47C3-71BB-665A0773E98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CE75FD8A-4836-BF95-08CF-C21B9000075E}"/>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6" name="Marcador de pie de página 5">
            <a:extLst>
              <a:ext uri="{FF2B5EF4-FFF2-40B4-BE49-F238E27FC236}">
                <a16:creationId xmlns:a16="http://schemas.microsoft.com/office/drawing/2014/main" id="{CBDF13B1-7C57-92E3-59D4-514A45FDC87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01A914E-A67C-1D22-0923-F92BB6790FE0}"/>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248973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2F74F2-8D51-22AF-BD58-DDE214C5864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4811CAA-EF02-CC4D-4A01-C2B799A8C0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CB65B7A-044F-36D8-8D32-6B5EDD1DA16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9974532C-AC92-759D-F74B-CFC34107DA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679DE4D-E923-E6F8-CBFA-EA019F5C01C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9380E46A-FD34-EB2A-ACFA-EF8ED00C5DB5}"/>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8" name="Marcador de pie de página 7">
            <a:extLst>
              <a:ext uri="{FF2B5EF4-FFF2-40B4-BE49-F238E27FC236}">
                <a16:creationId xmlns:a16="http://schemas.microsoft.com/office/drawing/2014/main" id="{055D6E3B-D352-9F0F-4B88-0E763DE1E98F}"/>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F070231-8FDF-EB5E-1A18-D019D2EF2C6C}"/>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2443681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CD44FD-8A9A-35DF-4DA5-0E16A09F36D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65963421-891C-AEB4-15F8-C49F5F19D508}"/>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4" name="Marcador de pie de página 3">
            <a:extLst>
              <a:ext uri="{FF2B5EF4-FFF2-40B4-BE49-F238E27FC236}">
                <a16:creationId xmlns:a16="http://schemas.microsoft.com/office/drawing/2014/main" id="{1E33A617-95D3-42C6-9C73-80DE0981B58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B5A14082-CDD7-C4A6-4037-1B538240997D}"/>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4265865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0AE5564-B3E1-6372-13F4-764F5D842E8C}"/>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3" name="Marcador de pie de página 2">
            <a:extLst>
              <a:ext uri="{FF2B5EF4-FFF2-40B4-BE49-F238E27FC236}">
                <a16:creationId xmlns:a16="http://schemas.microsoft.com/office/drawing/2014/main" id="{5CCB7E02-3B53-7349-031F-7637FE438D3D}"/>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4B414FB-B55E-9472-88FB-D918AF6DCC9A}"/>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4241308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FE155-DB42-89DF-469C-58C8841587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307DAA6-5332-BDAA-C816-7EA219A644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C1A58746-F208-5274-9F6C-6C54F4E2E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A169E5E-631E-F3E4-F7A9-F4D3EFC574D5}"/>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6" name="Marcador de pie de página 5">
            <a:extLst>
              <a:ext uri="{FF2B5EF4-FFF2-40B4-BE49-F238E27FC236}">
                <a16:creationId xmlns:a16="http://schemas.microsoft.com/office/drawing/2014/main" id="{C36F082B-8F2C-CF26-80C9-00F96677D52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F60CCDC-1471-097E-F315-8B889DE9AD29}"/>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1641366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DBE9B0-1B90-015A-8A98-295791B2A55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064F546-BB92-F256-AA72-E397023F4F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8577285F-EA1D-2493-2BB5-B52B0D4874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A3C540F-4892-9DC2-E436-98744E3D3A57}"/>
              </a:ext>
            </a:extLst>
          </p:cNvPr>
          <p:cNvSpPr>
            <a:spLocks noGrp="1"/>
          </p:cNvSpPr>
          <p:nvPr>
            <p:ph type="dt" sz="half" idx="10"/>
          </p:nvPr>
        </p:nvSpPr>
        <p:spPr/>
        <p:txBody>
          <a:bodyPr/>
          <a:lstStyle/>
          <a:p>
            <a:fld id="{2E7BF258-22ED-4428-AED4-C7FA14E848B4}" type="datetimeFigureOut">
              <a:rPr lang="es-MX" smtClean="0"/>
              <a:t>20/03/2026</a:t>
            </a:fld>
            <a:endParaRPr lang="es-MX"/>
          </a:p>
        </p:txBody>
      </p:sp>
      <p:sp>
        <p:nvSpPr>
          <p:cNvPr id="6" name="Marcador de pie de página 5">
            <a:extLst>
              <a:ext uri="{FF2B5EF4-FFF2-40B4-BE49-F238E27FC236}">
                <a16:creationId xmlns:a16="http://schemas.microsoft.com/office/drawing/2014/main" id="{97002C48-AE63-F71E-4114-5375A57C6FA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DDD2A7B3-5B3E-C954-5A4E-6133A02641D6}"/>
              </a:ext>
            </a:extLst>
          </p:cNvPr>
          <p:cNvSpPr>
            <a:spLocks noGrp="1"/>
          </p:cNvSpPr>
          <p:nvPr>
            <p:ph type="sldNum" sz="quarter" idx="12"/>
          </p:nvPr>
        </p:nvSpPr>
        <p:spPr/>
        <p:txBody>
          <a:bodyPr/>
          <a:lstStyle/>
          <a:p>
            <a:fld id="{D63E4E8D-8C21-4A62-8B35-46D9D8550761}" type="slidenum">
              <a:rPr lang="es-MX" smtClean="0"/>
              <a:t>‹Nº›</a:t>
            </a:fld>
            <a:endParaRPr lang="es-MX"/>
          </a:p>
        </p:txBody>
      </p:sp>
    </p:spTree>
    <p:extLst>
      <p:ext uri="{BB962C8B-B14F-4D97-AF65-F5344CB8AC3E}">
        <p14:creationId xmlns:p14="http://schemas.microsoft.com/office/powerpoint/2010/main" val="25271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96D5AA0-8ACA-85FA-8A50-A4667E9EF5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2BA69478-65F7-5498-6F07-C642E773AF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1DE24FF0-048F-3DA7-B1F3-74ADF34E6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7BF258-22ED-4428-AED4-C7FA14E848B4}" type="datetimeFigureOut">
              <a:rPr lang="es-MX" smtClean="0"/>
              <a:t>20/03/2026</a:t>
            </a:fld>
            <a:endParaRPr lang="es-MX"/>
          </a:p>
        </p:txBody>
      </p:sp>
      <p:sp>
        <p:nvSpPr>
          <p:cNvPr id="5" name="Marcador de pie de página 4">
            <a:extLst>
              <a:ext uri="{FF2B5EF4-FFF2-40B4-BE49-F238E27FC236}">
                <a16:creationId xmlns:a16="http://schemas.microsoft.com/office/drawing/2014/main" id="{9FA2D0EB-F43C-D559-DEB2-5C90ED970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2820DFCA-1588-2814-E93D-915199AB8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63E4E8D-8C21-4A62-8B35-46D9D8550761}" type="slidenum">
              <a:rPr lang="es-MX" smtClean="0"/>
              <a:t>‹Nº›</a:t>
            </a:fld>
            <a:endParaRPr lang="es-MX"/>
          </a:p>
        </p:txBody>
      </p:sp>
    </p:spTree>
    <p:extLst>
      <p:ext uri="{BB962C8B-B14F-4D97-AF65-F5344CB8AC3E}">
        <p14:creationId xmlns:p14="http://schemas.microsoft.com/office/powerpoint/2010/main" val="146364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sv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3A21CD-E8E4-E448-A6E9-1BE98CDE92F2}"/>
              </a:ext>
            </a:extLst>
          </p:cNvPr>
          <p:cNvSpPr/>
          <p:nvPr/>
        </p:nvSpPr>
        <p:spPr>
          <a:xfrm flipV="1">
            <a:off x="0" y="5966846"/>
            <a:ext cx="12192000" cy="891153"/>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a:extLst>
              <a:ext uri="{FF2B5EF4-FFF2-40B4-BE49-F238E27FC236}">
                <a16:creationId xmlns:a16="http://schemas.microsoft.com/office/drawing/2014/main" id="{CA062B1A-B2BD-504A-995E-B1E44FED77F5}"/>
              </a:ext>
            </a:extLst>
          </p:cNvPr>
          <p:cNvSpPr txBox="1"/>
          <p:nvPr/>
        </p:nvSpPr>
        <p:spPr>
          <a:xfrm>
            <a:off x="2364442" y="4612341"/>
            <a:ext cx="7463117" cy="523220"/>
          </a:xfrm>
          <a:prstGeom prst="rect">
            <a:avLst/>
          </a:prstGeom>
          <a:noFill/>
        </p:spPr>
        <p:txBody>
          <a:bodyPr wrap="square" rtlCol="0">
            <a:spAutoFit/>
          </a:bodyPr>
          <a:lstStyle/>
          <a:p>
            <a:pPr algn="ctr"/>
            <a:r>
              <a:rPr lang="es-MX" sz="2800" dirty="0">
                <a:solidFill>
                  <a:srgbClr val="237675"/>
                </a:solidFill>
                <a:latin typeface="Titillium Web SemiBold" pitchFamily="2" charset="77"/>
              </a:rPr>
              <a:t>PARA MEDIANAS EMPRESAS E INDUSTRIA.</a:t>
            </a:r>
          </a:p>
        </p:txBody>
      </p:sp>
      <p:pic>
        <p:nvPicPr>
          <p:cNvPr id="6" name="Imagen 5">
            <a:extLst>
              <a:ext uri="{FF2B5EF4-FFF2-40B4-BE49-F238E27FC236}">
                <a16:creationId xmlns:a16="http://schemas.microsoft.com/office/drawing/2014/main" id="{43A73C07-3C2A-2381-70AB-A27FCD66C3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0950" y="844251"/>
            <a:ext cx="12669090" cy="3768090"/>
          </a:xfrm>
          <a:prstGeom prst="rect">
            <a:avLst/>
          </a:prstGeom>
        </p:spPr>
      </p:pic>
    </p:spTree>
    <p:extLst>
      <p:ext uri="{BB962C8B-B14F-4D97-AF65-F5344CB8AC3E}">
        <p14:creationId xmlns:p14="http://schemas.microsoft.com/office/powerpoint/2010/main" val="94532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0514D8A-2325-FD2F-0AF8-BD7656404767}"/>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50C2A658-03FF-42D4-275A-61E4D944F49A}"/>
              </a:ext>
            </a:extLst>
          </p:cNvPr>
          <p:cNvSpPr>
            <a:spLocks noGrp="1"/>
          </p:cNvSpPr>
          <p:nvPr>
            <p:ph type="title"/>
          </p:nvPr>
        </p:nvSpPr>
        <p:spPr>
          <a:xfrm>
            <a:off x="838200" y="0"/>
            <a:ext cx="10515600" cy="1408268"/>
          </a:xfrm>
        </p:spPr>
        <p:txBody>
          <a:bodyPr>
            <a:normAutofit/>
          </a:bodyPr>
          <a:lstStyle/>
          <a:p>
            <a:r>
              <a:rPr lang="es-ES" sz="3700" b="1" dirty="0">
                <a:solidFill>
                  <a:schemeClr val="bg1"/>
                </a:solidFill>
                <a:latin typeface="Titillium Web" pitchFamily="2" charset="77"/>
              </a:rPr>
              <a:t>Controla a detalle tus inventarios y sus costos</a:t>
            </a:r>
            <a:endParaRPr lang="es-MX" sz="3700" b="1" dirty="0">
              <a:solidFill>
                <a:schemeClr val="bg1"/>
              </a:solidFill>
              <a:latin typeface="Titillium Web" pitchFamily="2" charset="77"/>
            </a:endParaRPr>
          </a:p>
        </p:txBody>
      </p:sp>
      <p:sp>
        <p:nvSpPr>
          <p:cNvPr id="3" name="Marcador de contenido 2">
            <a:extLst>
              <a:ext uri="{FF2B5EF4-FFF2-40B4-BE49-F238E27FC236}">
                <a16:creationId xmlns:a16="http://schemas.microsoft.com/office/drawing/2014/main" id="{707F9F56-BBD8-FE1B-F00C-22CF6A7ADC81}"/>
              </a:ext>
            </a:extLst>
          </p:cNvPr>
          <p:cNvSpPr>
            <a:spLocks noGrp="1"/>
          </p:cNvSpPr>
          <p:nvPr>
            <p:ph sz="half" idx="1"/>
          </p:nvPr>
        </p:nvSpPr>
        <p:spPr>
          <a:xfrm>
            <a:off x="838200" y="2090057"/>
            <a:ext cx="5181600" cy="4086906"/>
          </a:xfrm>
        </p:spPr>
        <p:txBody>
          <a:bodyPr/>
          <a:lstStyle/>
          <a:p>
            <a:pPr>
              <a:lnSpc>
                <a:spcPct val="107000"/>
              </a:lnSpc>
              <a:spcAft>
                <a:spcPts val="800"/>
              </a:spcAft>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 Asigna el margen de utilidad de cada producto.</a:t>
            </a:r>
          </a:p>
          <a:p>
            <a:pPr>
              <a:lnSpc>
                <a:spcPct val="107000"/>
              </a:lnSpc>
              <a:spcAft>
                <a:spcPts val="800"/>
              </a:spcAft>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Maneja unidades de medida y peso, series, lotes, pedimentos y hasta 3 características como: talla, color y estilo. </a:t>
            </a:r>
          </a:p>
          <a:p>
            <a:pPr>
              <a:lnSpc>
                <a:spcPct val="107000"/>
              </a:lnSpc>
              <a:spcAft>
                <a:spcPts val="800"/>
              </a:spcAft>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 Te permite agregar un código alterno a cada uno de los productos. </a:t>
            </a:r>
          </a:p>
          <a:p>
            <a:pPr>
              <a:lnSpc>
                <a:spcPct val="107000"/>
              </a:lnSpc>
              <a:spcAft>
                <a:spcPts val="800"/>
              </a:spcAft>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Maneja costos de acuerdo con tus necesidades: costo promedio, costo promedio por almacén, último costo, UEPS, PEPS, costo específico y costo estándar</a:t>
            </a:r>
          </a:p>
          <a:p>
            <a:pPr>
              <a:lnSpc>
                <a:spcPct val="107000"/>
              </a:lnSpc>
              <a:spcAft>
                <a:spcPts val="800"/>
              </a:spcAft>
            </a:pPr>
            <a:endParaRPr lang="es-MX" dirty="0"/>
          </a:p>
        </p:txBody>
      </p:sp>
      <p:pic>
        <p:nvPicPr>
          <p:cNvPr id="14" name="Picture 2" descr="Vector gratuito ilustración del concepto de casillas de verificación">
            <a:extLst>
              <a:ext uri="{FF2B5EF4-FFF2-40B4-BE49-F238E27FC236}">
                <a16:creationId xmlns:a16="http://schemas.microsoft.com/office/drawing/2014/main" id="{E5A20C7B-9B78-6569-67EF-CB7C6E4A35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86B0949-EFFB-8AAC-D9B3-513CA541ADE5}"/>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7" name="Imagen 6">
            <a:extLst>
              <a:ext uri="{FF2B5EF4-FFF2-40B4-BE49-F238E27FC236}">
                <a16:creationId xmlns:a16="http://schemas.microsoft.com/office/drawing/2014/main" id="{74443EE1-146D-3393-B515-A17CD2CAB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157187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60514D8A-2325-FD2F-0AF8-BD7656404767}"/>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50C2A658-03FF-42D4-275A-61E4D944F49A}"/>
              </a:ext>
            </a:extLst>
          </p:cNvPr>
          <p:cNvSpPr>
            <a:spLocks noGrp="1"/>
          </p:cNvSpPr>
          <p:nvPr>
            <p:ph type="title"/>
          </p:nvPr>
        </p:nvSpPr>
        <p:spPr>
          <a:xfrm>
            <a:off x="838200" y="0"/>
            <a:ext cx="10515600" cy="1408268"/>
          </a:xfrm>
        </p:spPr>
        <p:txBody>
          <a:bodyPr>
            <a:normAutofit/>
          </a:bodyPr>
          <a:lstStyle/>
          <a:p>
            <a:r>
              <a:rPr lang="es-ES" sz="3700" b="1" dirty="0">
                <a:solidFill>
                  <a:schemeClr val="bg1"/>
                </a:solidFill>
                <a:latin typeface="Titillium Web" pitchFamily="2" charset="77"/>
              </a:rPr>
              <a:t>Contabilización</a:t>
            </a:r>
            <a:endParaRPr lang="es-MX" sz="3700" b="1" dirty="0">
              <a:solidFill>
                <a:schemeClr val="bg1"/>
              </a:solidFill>
              <a:latin typeface="Titillium Web" pitchFamily="2" charset="77"/>
            </a:endParaRPr>
          </a:p>
        </p:txBody>
      </p:sp>
      <p:sp>
        <p:nvSpPr>
          <p:cNvPr id="3" name="Marcador de contenido 2">
            <a:extLst>
              <a:ext uri="{FF2B5EF4-FFF2-40B4-BE49-F238E27FC236}">
                <a16:creationId xmlns:a16="http://schemas.microsoft.com/office/drawing/2014/main" id="{707F9F56-BBD8-FE1B-F00C-22CF6A7ADC81}"/>
              </a:ext>
            </a:extLst>
          </p:cNvPr>
          <p:cNvSpPr>
            <a:spLocks noGrp="1"/>
          </p:cNvSpPr>
          <p:nvPr>
            <p:ph sz="half" idx="1"/>
          </p:nvPr>
        </p:nvSpPr>
        <p:spPr>
          <a:xfrm>
            <a:off x="838200" y="2090057"/>
            <a:ext cx="5181600" cy="4086906"/>
          </a:xfrm>
        </p:spPr>
        <p:txBody>
          <a:bodyPr>
            <a:normAutofit lnSpcReduction="10000"/>
          </a:bodyPr>
          <a:lstStyle/>
          <a:p>
            <a:pPr>
              <a:lnSpc>
                <a:spcPct val="107000"/>
              </a:lnSpc>
              <a:spcAft>
                <a:spcPts val="800"/>
              </a:spcAft>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 </a:t>
            </a:r>
            <a:r>
              <a:rPr lang="es-MX" sz="1800" kern="100" dirty="0">
                <a:latin typeface="Titillium Web" panose="00000500000000000000" pitchFamily="2" charset="0"/>
                <a:ea typeface="Calibri" panose="020F0502020204030204" pitchFamily="34" charset="0"/>
                <a:cs typeface="Times New Roman" panose="02020603050405020304" pitchFamily="18" charset="0"/>
              </a:rPr>
              <a:t>Elabora y carga Pólizas</a:t>
            </a:r>
            <a:endParaRPr lang="es-MX" sz="1800" kern="100" dirty="0">
              <a:effectLst/>
              <a:latin typeface="Titillium Web"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Enviar la base gravable del IVA.</a:t>
            </a:r>
            <a:b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b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Envía la causación del IVA de las pólizas seleccionadas en el rango, originada por los movimientos de causación</a:t>
            </a:r>
          </a:p>
          <a:p>
            <a:pPr>
              <a:lnSpc>
                <a:spcPct val="107000"/>
              </a:lnSpc>
              <a:spcAft>
                <a:spcPts val="800"/>
              </a:spcAft>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 Enviar el control de IVA a los proveedores.</a:t>
            </a:r>
            <a:b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b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Este proceso desglosara el IVA en las pólizas enviadas a </a:t>
            </a:r>
            <a:r>
              <a:rPr lang="es-MX" sz="1800" kern="100" dirty="0">
                <a:latin typeface="Titillium Web" panose="00000500000000000000" pitchFamily="2" charset="0"/>
                <a:ea typeface="Calibri" panose="020F0502020204030204" pitchFamily="34" charset="0"/>
                <a:cs typeface="Times New Roman" panose="02020603050405020304" pitchFamily="18" charset="0"/>
              </a:rPr>
              <a:t>CONTPAQi Contabilidad ® </a:t>
            </a: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para la generación de la DIOT </a:t>
            </a: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Podrás contabilizar el IEPS por sus diferentes tasas o cuotas. </a:t>
            </a:r>
          </a:p>
          <a:p>
            <a:pPr>
              <a:lnSpc>
                <a:spcPct val="107000"/>
              </a:lnSpc>
              <a:spcAft>
                <a:spcPts val="800"/>
              </a:spcAft>
            </a:pPr>
            <a:endParaRPr lang="es-MX" sz="1800" kern="100" dirty="0">
              <a:effectLst/>
              <a:latin typeface="Titillium Web" panose="00000500000000000000" pitchFamily="2" charset="0"/>
              <a:ea typeface="Calibri" panose="020F0502020204030204" pitchFamily="34" charset="0"/>
              <a:cs typeface="Times New Roman" panose="02020603050405020304" pitchFamily="18" charset="0"/>
            </a:endParaRPr>
          </a:p>
          <a:p>
            <a:pPr>
              <a:lnSpc>
                <a:spcPct val="107000"/>
              </a:lnSpc>
              <a:spcAft>
                <a:spcPts val="800"/>
              </a:spcAft>
            </a:pPr>
            <a:endParaRPr lang="es-MX" dirty="0"/>
          </a:p>
        </p:txBody>
      </p:sp>
      <p:pic>
        <p:nvPicPr>
          <p:cNvPr id="14" name="Picture 2" descr="Vector gratuito ilustración del concepto de casillas de verificación">
            <a:extLst>
              <a:ext uri="{FF2B5EF4-FFF2-40B4-BE49-F238E27FC236}">
                <a16:creationId xmlns:a16="http://schemas.microsoft.com/office/drawing/2014/main" id="{E5A20C7B-9B78-6569-67EF-CB7C6E4A358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98C970C-AAE0-F669-A522-E86147775680}"/>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7" name="Imagen 6">
            <a:extLst>
              <a:ext uri="{FF2B5EF4-FFF2-40B4-BE49-F238E27FC236}">
                <a16:creationId xmlns:a16="http://schemas.microsoft.com/office/drawing/2014/main" id="{90CE5FE1-593E-0F42-F3F7-0EFF9F46E5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80048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DEDD0A7A-6FD7-66A0-C74A-1B3D2185D2E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30BEC33E-8FEE-97B9-496A-2F4B0048634A}"/>
              </a:ext>
            </a:extLst>
          </p:cNvPr>
          <p:cNvSpPr>
            <a:spLocks noGrp="1"/>
          </p:cNvSpPr>
          <p:nvPr>
            <p:ph type="title"/>
          </p:nvPr>
        </p:nvSpPr>
        <p:spPr>
          <a:xfrm>
            <a:off x="838200" y="41352"/>
            <a:ext cx="9808029" cy="1325563"/>
          </a:xfrm>
        </p:spPr>
        <p:txBody>
          <a:bodyPr>
            <a:normAutofit/>
          </a:bodyPr>
          <a:lstStyle/>
          <a:p>
            <a:r>
              <a:rPr lang="es-MX" sz="3600" b="1" kern="100" dirty="0">
                <a:solidFill>
                  <a:schemeClr val="bg1"/>
                </a:solidFill>
                <a:effectLst/>
                <a:latin typeface="Titillium Web" pitchFamily="2" charset="77"/>
                <a:ea typeface="Calibri" panose="020F0502020204030204" pitchFamily="34" charset="0"/>
                <a:cs typeface="Times New Roman" panose="02020603050405020304" pitchFamily="18" charset="0"/>
              </a:rPr>
              <a:t>Te brinda un mayor desempeño, es flexible y muy fácil de usar</a:t>
            </a:r>
            <a:endParaRPr lang="es-MX" sz="3600" b="1" dirty="0">
              <a:solidFill>
                <a:schemeClr val="bg1"/>
              </a:solidFill>
              <a:latin typeface="Titillium Web" pitchFamily="2" charset="77"/>
            </a:endParaRPr>
          </a:p>
        </p:txBody>
      </p:sp>
      <p:sp>
        <p:nvSpPr>
          <p:cNvPr id="3" name="Marcador de contenido 2">
            <a:extLst>
              <a:ext uri="{FF2B5EF4-FFF2-40B4-BE49-F238E27FC236}">
                <a16:creationId xmlns:a16="http://schemas.microsoft.com/office/drawing/2014/main" id="{FA0C242F-083A-A2C9-24FC-0C14B25F2B13}"/>
              </a:ext>
            </a:extLst>
          </p:cNvPr>
          <p:cNvSpPr>
            <a:spLocks noGrp="1"/>
          </p:cNvSpPr>
          <p:nvPr>
            <p:ph sz="half" idx="1"/>
          </p:nvPr>
        </p:nvSpPr>
        <p:spPr/>
        <p:txBody>
          <a:bodyPr>
            <a:normAutofit fontScale="85000" lnSpcReduction="20000"/>
          </a:bodyPr>
          <a:lstStyle/>
          <a:p>
            <a:pPr marL="0" indent="0">
              <a:lnSpc>
                <a:spcPct val="107000"/>
              </a:lnSpc>
              <a:spcAft>
                <a:spcPts val="800"/>
              </a:spcAft>
              <a:buNone/>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Copia documentos para hacer más eficientes tus transacciones frecuentes. </a:t>
            </a:r>
          </a:p>
          <a:p>
            <a:pPr marL="0" indent="0">
              <a:lnSpc>
                <a:spcPct val="107000"/>
              </a:lnSpc>
              <a:spcAft>
                <a:spcPts val="800"/>
              </a:spcAft>
              <a:buNone/>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Envía documentos personalizados vía Microsoft® Outlook. • Maneja diferentes tipos de moneda para tus clientes y proveedores.</a:t>
            </a:r>
          </a:p>
          <a:p>
            <a:pPr marL="0" indent="0">
              <a:lnSpc>
                <a:spcPct val="107000"/>
              </a:lnSpc>
              <a:spcAft>
                <a:spcPts val="800"/>
              </a:spcAft>
              <a:buNone/>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Permite el uso de impuestos y retenciones especiales. </a:t>
            </a:r>
          </a:p>
          <a:p>
            <a:pPr marL="0" indent="0">
              <a:lnSpc>
                <a:spcPct val="107000"/>
              </a:lnSpc>
              <a:spcAft>
                <a:spcPts val="800"/>
              </a:spcAft>
              <a:buNone/>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Cuenta con un editor de Formatos Digitales para impresión, que te permite: - Agregar imágenes, fórmulas, tipografías. - Facilitar la configuración para giros como gasolineras, constructoras, transportistas, escuelas, hospitales, agencias aduanales, hoteles, entre otros</a:t>
            </a:r>
          </a:p>
          <a:p>
            <a:pPr marL="0" indent="0">
              <a:lnSpc>
                <a:spcPct val="107000"/>
              </a:lnSpc>
              <a:spcAft>
                <a:spcPts val="800"/>
              </a:spcAft>
              <a:buNone/>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Utilizar en un mismo formato los datos de tu CFDI y de tu documento comercial. </a:t>
            </a:r>
          </a:p>
          <a:p>
            <a:pPr marL="0" indent="0">
              <a:lnSpc>
                <a:spcPct val="107000"/>
              </a:lnSpc>
              <a:spcAft>
                <a:spcPts val="800"/>
              </a:spcAft>
              <a:buNone/>
            </a:pPr>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Define permisos para restringir el acceso de los usuarios a diferentes módulos del sistema. </a:t>
            </a:r>
          </a:p>
          <a:p>
            <a:endParaRPr lang="es-MX"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s-MX" dirty="0"/>
          </a:p>
        </p:txBody>
      </p:sp>
      <p:pic>
        <p:nvPicPr>
          <p:cNvPr id="7" name="Picture 4" descr="Vector concepto de desempeño de los empleados responsabilidad y disciplina en el trabajo de calidad">
            <a:extLst>
              <a:ext uri="{FF2B5EF4-FFF2-40B4-BE49-F238E27FC236}">
                <a16:creationId xmlns:a16="http://schemas.microsoft.com/office/drawing/2014/main" id="{19CD150C-3341-399E-04B1-CFB1B8474AD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840914"/>
            <a:ext cx="5181600" cy="4320759"/>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244E24D-954E-1608-E1D0-F03F07E6509A}"/>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8" name="Imagen 7">
            <a:extLst>
              <a:ext uri="{FF2B5EF4-FFF2-40B4-BE49-F238E27FC236}">
                <a16:creationId xmlns:a16="http://schemas.microsoft.com/office/drawing/2014/main" id="{15C8EB1D-232A-764F-5172-3E0DF6126E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360436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5">
            <a:extLst>
              <a:ext uri="{FF2B5EF4-FFF2-40B4-BE49-F238E27FC236}">
                <a16:creationId xmlns:a16="http://schemas.microsoft.com/office/drawing/2014/main" id="{C4157FCC-B53C-9628-4E82-CC605B26296D}"/>
              </a:ext>
            </a:extLst>
          </p:cNvPr>
          <p:cNvSpPr txBox="1">
            <a:spLocks/>
          </p:cNvSpPr>
          <p:nvPr/>
        </p:nvSpPr>
        <p:spPr>
          <a:xfrm>
            <a:off x="304799" y="104528"/>
            <a:ext cx="11049001" cy="86981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5000" b="1" dirty="0">
                <a:solidFill>
                  <a:schemeClr val="bg1"/>
                </a:solidFill>
                <a:latin typeface="Titillium Web" pitchFamily="2" charset="77"/>
              </a:rPr>
              <a:t>Objeto impuesto en devoluciones sobre venta y Carta Porte 3.1</a:t>
            </a:r>
          </a:p>
        </p:txBody>
      </p:sp>
      <p:sp>
        <p:nvSpPr>
          <p:cNvPr id="4" name="Marcador de contenido 3">
            <a:extLst>
              <a:ext uri="{FF2B5EF4-FFF2-40B4-BE49-F238E27FC236}">
                <a16:creationId xmlns:a16="http://schemas.microsoft.com/office/drawing/2014/main" id="{343F93ED-0369-D2D3-B22B-BEF88B2C9895}"/>
              </a:ext>
            </a:extLst>
          </p:cNvPr>
          <p:cNvSpPr txBox="1">
            <a:spLocks/>
          </p:cNvSpPr>
          <p:nvPr/>
        </p:nvSpPr>
        <p:spPr>
          <a:xfrm>
            <a:off x="304799" y="1600064"/>
            <a:ext cx="6070600" cy="41960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1800" b="1" kern="100" dirty="0">
                <a:solidFill>
                  <a:srgbClr val="006C6E"/>
                </a:solidFill>
                <a:latin typeface="Titillium Web" panose="00000500000000000000" pitchFamily="2" charset="0"/>
                <a:ea typeface="Calibri" panose="020F0502020204030204" pitchFamily="34" charset="0"/>
                <a:cs typeface="Times New Roman" panose="02020603050405020304" pitchFamily="18" charset="0"/>
              </a:rPr>
              <a:t>Objeto impuesto en devoluciones sobre venta</a:t>
            </a:r>
            <a:br>
              <a:rPr lang="es-MX" sz="1800" kern="100" dirty="0">
                <a:latin typeface="Titillium Web" panose="00000500000000000000" pitchFamily="2" charset="0"/>
                <a:ea typeface="Calibri" panose="020F0502020204030204" pitchFamily="34" charset="0"/>
                <a:cs typeface="Times New Roman" panose="02020603050405020304" pitchFamily="18" charset="0"/>
              </a:rPr>
            </a:br>
            <a:r>
              <a:rPr lang="es-MX" sz="1800" kern="100" dirty="0">
                <a:latin typeface="Titillium Web" panose="00000500000000000000" pitchFamily="2" charset="0"/>
                <a:ea typeface="Calibri" panose="020F0502020204030204" pitchFamily="34" charset="0"/>
                <a:cs typeface="Times New Roman" panose="02020603050405020304" pitchFamily="18" charset="0"/>
              </a:rPr>
              <a:t>Configura los conceptos cuyo documento modelo sea "Devolución sobre Venta" un Objeto impuesto al momento de capturar movimientos.</a:t>
            </a:r>
            <a:br>
              <a:rPr lang="es-MX" sz="1800" kern="100" dirty="0">
                <a:latin typeface="Titillium Web" panose="00000500000000000000" pitchFamily="2" charset="0"/>
                <a:ea typeface="Calibri" panose="020F0502020204030204" pitchFamily="34" charset="0"/>
                <a:cs typeface="Times New Roman" panose="02020603050405020304" pitchFamily="18" charset="0"/>
              </a:rPr>
            </a:b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r>
              <a:rPr lang="es-MX" sz="1800" b="1" kern="100" dirty="0">
                <a:solidFill>
                  <a:srgbClr val="006C6E"/>
                </a:solidFill>
                <a:latin typeface="Titillium Web" panose="00000500000000000000" pitchFamily="2" charset="0"/>
                <a:ea typeface="Calibri" panose="020F0502020204030204" pitchFamily="34" charset="0"/>
                <a:cs typeface="Times New Roman" panose="02020603050405020304" pitchFamily="18" charset="0"/>
              </a:rPr>
              <a:t>Mejoras en carta porte 3.1</a:t>
            </a:r>
            <a:br>
              <a:rPr lang="es-MX" sz="1800" kern="100" dirty="0">
                <a:latin typeface="Titillium Web" panose="00000500000000000000" pitchFamily="2" charset="0"/>
                <a:ea typeface="Calibri" panose="020F0502020204030204" pitchFamily="34" charset="0"/>
                <a:cs typeface="Times New Roman" panose="02020603050405020304" pitchFamily="18" charset="0"/>
              </a:rPr>
            </a:br>
            <a:r>
              <a:rPr lang="es-MX" sz="1800" kern="100" dirty="0">
                <a:latin typeface="Titillium Web" panose="00000500000000000000" pitchFamily="2" charset="0"/>
                <a:ea typeface="Calibri" panose="020F0502020204030204" pitchFamily="34" charset="0"/>
                <a:cs typeface="Times New Roman" panose="02020603050405020304" pitchFamily="18" charset="0"/>
              </a:rPr>
              <a:t>- Nuevo nodo llamado </a:t>
            </a:r>
            <a:r>
              <a:rPr lang="es-MX" sz="1800" b="1" kern="100" dirty="0">
                <a:latin typeface="Titillium Web" panose="00000500000000000000" pitchFamily="2" charset="0"/>
                <a:ea typeface="Calibri" panose="020F0502020204030204" pitchFamily="34" charset="0"/>
                <a:cs typeface="Times New Roman" panose="02020603050405020304" pitchFamily="18" charset="0"/>
              </a:rPr>
              <a:t>Regimenes Aduaneros: RegimenAduaneroCCP</a:t>
            </a:r>
            <a:r>
              <a:rPr lang="es-MX" sz="1800" kern="100" dirty="0">
                <a:latin typeface="Titillium Web" panose="00000500000000000000" pitchFamily="2" charset="0"/>
                <a:ea typeface="Calibri" panose="020F0502020204030204" pitchFamily="34" charset="0"/>
                <a:cs typeface="Times New Roman" panose="02020603050405020304" pitchFamily="18" charset="0"/>
              </a:rPr>
              <a:t>, que permite declarar hasta 10 regímenes aduaneros.</a:t>
            </a:r>
          </a:p>
          <a:p>
            <a:pPr algn="l">
              <a:lnSpc>
                <a:spcPct val="100000"/>
              </a:lnSpc>
            </a:pPr>
            <a:r>
              <a:rPr lang="es-MX" sz="1800" kern="100" dirty="0">
                <a:latin typeface="Titillium Web" panose="00000500000000000000" pitchFamily="2" charset="0"/>
                <a:ea typeface="Calibri" panose="020F0502020204030204" pitchFamily="34" charset="0"/>
                <a:cs typeface="Times New Roman" panose="02020603050405020304" pitchFamily="18" charset="0"/>
              </a:rPr>
              <a:t>- El atributo de fracción arancelaria cambia a opcional, lo que significa que los usuarios pueden capturarlo sin restricciones</a:t>
            </a:r>
          </a:p>
          <a:p>
            <a:pPr algn="l">
              <a:lnSpc>
                <a:spcPct val="100000"/>
              </a:lnSpc>
            </a:pPr>
            <a:r>
              <a:rPr lang="es-MX" sz="1800" kern="100" dirty="0">
                <a:latin typeface="Titillium Web" panose="00000500000000000000" pitchFamily="2" charset="0"/>
                <a:ea typeface="Calibri" panose="020F0502020204030204" pitchFamily="34" charset="0"/>
                <a:cs typeface="Times New Roman" panose="02020603050405020304" pitchFamily="18" charset="0"/>
              </a:rPr>
              <a:t>- Se incorporan 64 claves al catálogo de materiales peligrosos en la versión 3.1</a:t>
            </a: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p:txBody>
      </p:sp>
      <p:pic>
        <p:nvPicPr>
          <p:cNvPr id="6" name="Picture 6" descr="Vector ilustración de diseño de marketing de paquete plano">
            <a:extLst>
              <a:ext uri="{FF2B5EF4-FFF2-40B4-BE49-F238E27FC236}">
                <a16:creationId xmlns:a16="http://schemas.microsoft.com/office/drawing/2014/main" id="{494A54BE-7A84-E46A-8830-D4D2E9C78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607578"/>
            <a:ext cx="5181600" cy="239214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90B6760-8420-07A1-18CD-0FC5C3210E1F}"/>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5" name="Imagen 4">
            <a:extLst>
              <a:ext uri="{FF2B5EF4-FFF2-40B4-BE49-F238E27FC236}">
                <a16:creationId xmlns:a16="http://schemas.microsoft.com/office/drawing/2014/main" id="{49ED25DD-7E7C-61EB-C406-97EE923723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38067312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532463BB-2D8F-F544-86D1-199B41F8375E}"/>
              </a:ext>
            </a:extLst>
          </p:cNvPr>
          <p:cNvPicPr>
            <a:picLocks noChangeAspect="1"/>
          </p:cNvPicPr>
          <p:nvPr/>
        </p:nvPicPr>
        <p:blipFill>
          <a:blip r:embed="rId3"/>
          <a:srcRect/>
          <a:stretch/>
        </p:blipFill>
        <p:spPr>
          <a:xfrm>
            <a:off x="4218" y="-1545549"/>
            <a:ext cx="12201491" cy="8145843"/>
          </a:xfrm>
          <a:prstGeom prst="rect">
            <a:avLst/>
          </a:prstGeom>
        </p:spPr>
      </p:pic>
      <p:sp>
        <p:nvSpPr>
          <p:cNvPr id="7" name="Rectángulo 6">
            <a:extLst>
              <a:ext uri="{FF2B5EF4-FFF2-40B4-BE49-F238E27FC236}">
                <a16:creationId xmlns:a16="http://schemas.microsoft.com/office/drawing/2014/main" id="{77014958-42BD-AF44-9379-464F11450EA8}"/>
              </a:ext>
            </a:extLst>
          </p:cNvPr>
          <p:cNvSpPr/>
          <p:nvPr/>
        </p:nvSpPr>
        <p:spPr>
          <a:xfrm rot="179536">
            <a:off x="-822832" y="5061270"/>
            <a:ext cx="13524741" cy="3593460"/>
          </a:xfrm>
          <a:prstGeom prst="rect">
            <a:avLst/>
          </a:prstGeom>
          <a:gradFill>
            <a:gsLst>
              <a:gs pos="0">
                <a:srgbClr val="009E9C"/>
              </a:gs>
              <a:gs pos="100000">
                <a:srgbClr val="23767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object 4">
            <a:extLst>
              <a:ext uri="{FF2B5EF4-FFF2-40B4-BE49-F238E27FC236}">
                <a16:creationId xmlns:a16="http://schemas.microsoft.com/office/drawing/2014/main" id="{EF1CFA1F-6F0B-F24A-B523-723E7AB11405}"/>
              </a:ext>
            </a:extLst>
          </p:cNvPr>
          <p:cNvSpPr txBox="1">
            <a:spLocks/>
          </p:cNvSpPr>
          <p:nvPr/>
        </p:nvSpPr>
        <p:spPr>
          <a:xfrm>
            <a:off x="731060" y="5606369"/>
            <a:ext cx="8943881" cy="676467"/>
          </a:xfrm>
          <a:prstGeom prst="rect">
            <a:avLst/>
          </a:prstGeom>
        </p:spPr>
        <p:txBody>
          <a:bodyPr vert="horz" wrap="square" lIns="0" tIns="60325"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marR="5080">
              <a:lnSpc>
                <a:spcPct val="100000"/>
              </a:lnSpc>
              <a:spcBef>
                <a:spcPts val="475"/>
              </a:spcBef>
            </a:pPr>
            <a:r>
              <a:rPr lang="es-MX" sz="4000" b="1" spc="65" dirty="0">
                <a:solidFill>
                  <a:schemeClr val="bg1"/>
                </a:solidFill>
                <a:latin typeface="Titillium Web" pitchFamily="2" charset="77"/>
              </a:rPr>
              <a:t>BENEFICIOS DE LA NUEVA VERSIÓN</a:t>
            </a:r>
            <a:endParaRPr lang="es-ES_tradnl" sz="4000" b="1" spc="65" dirty="0">
              <a:solidFill>
                <a:schemeClr val="bg1"/>
              </a:solidFill>
              <a:latin typeface="Titillium Web" pitchFamily="2" charset="77"/>
            </a:endParaRPr>
          </a:p>
        </p:txBody>
      </p:sp>
    </p:spTree>
    <p:extLst>
      <p:ext uri="{BB962C8B-B14F-4D97-AF65-F5344CB8AC3E}">
        <p14:creationId xmlns:p14="http://schemas.microsoft.com/office/powerpoint/2010/main" val="916452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5">
            <a:extLst>
              <a:ext uri="{FF2B5EF4-FFF2-40B4-BE49-F238E27FC236}">
                <a16:creationId xmlns:a16="http://schemas.microsoft.com/office/drawing/2014/main" id="{C4157FCC-B53C-9628-4E82-CC605B26296D}"/>
              </a:ext>
            </a:extLst>
          </p:cNvPr>
          <p:cNvSpPr txBox="1">
            <a:spLocks/>
          </p:cNvSpPr>
          <p:nvPr/>
        </p:nvSpPr>
        <p:spPr>
          <a:xfrm>
            <a:off x="304799" y="188183"/>
            <a:ext cx="11049001" cy="869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5000" b="1" dirty="0">
                <a:solidFill>
                  <a:schemeClr val="bg1"/>
                </a:solidFill>
                <a:latin typeface="Titillium Web" pitchFamily="2" charset="77"/>
              </a:rPr>
              <a:t>Características de la nueva versión</a:t>
            </a:r>
          </a:p>
        </p:txBody>
      </p:sp>
      <p:sp>
        <p:nvSpPr>
          <p:cNvPr id="4" name="Marcador de contenido 3">
            <a:extLst>
              <a:ext uri="{FF2B5EF4-FFF2-40B4-BE49-F238E27FC236}">
                <a16:creationId xmlns:a16="http://schemas.microsoft.com/office/drawing/2014/main" id="{343F93ED-0369-D2D3-B22B-BEF88B2C9895}"/>
              </a:ext>
            </a:extLst>
          </p:cNvPr>
          <p:cNvSpPr txBox="1">
            <a:spLocks/>
          </p:cNvSpPr>
          <p:nvPr/>
        </p:nvSpPr>
        <p:spPr>
          <a:xfrm>
            <a:off x="1776662" y="1984976"/>
            <a:ext cx="8638675" cy="47171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base"/>
            <a:r>
              <a:rPr lang="es-MX" sz="2000" b="1" dirty="0">
                <a:solidFill>
                  <a:srgbClr val="007475"/>
                </a:solidFill>
              </a:rPr>
              <a:t>Documentos en línea</a:t>
            </a:r>
            <a:r>
              <a:rPr lang="en-US" sz="2000" dirty="0">
                <a:solidFill>
                  <a:srgbClr val="007475"/>
                </a:solidFill>
              </a:rPr>
              <a:t>​</a:t>
            </a:r>
            <a:br>
              <a:rPr lang="en-US" sz="2000" dirty="0">
                <a:solidFill>
                  <a:srgbClr val="007475"/>
                </a:solidFill>
              </a:rPr>
            </a:br>
            <a:r>
              <a:rPr lang="es-MX" sz="2000" dirty="0">
                <a:solidFill>
                  <a:schemeClr val="tx1">
                    <a:lumMod val="65000"/>
                    <a:lumOff val="35000"/>
                  </a:schemeClr>
                </a:solidFill>
              </a:rPr>
              <a:t>Permite intercambiar información y documentos entre clientes y proveedores que utilizan CONTPAQi Comercial Premium®, facilitando la comunicación directa desde el sistema.</a:t>
            </a:r>
            <a:r>
              <a:rPr lang="en-US" sz="2000" dirty="0">
                <a:solidFill>
                  <a:schemeClr val="tx1">
                    <a:lumMod val="65000"/>
                    <a:lumOff val="35000"/>
                  </a:schemeClr>
                </a:solidFill>
              </a:rPr>
              <a:t>​</a:t>
            </a:r>
          </a:p>
          <a:p>
            <a:pPr fontAlgn="base"/>
            <a:r>
              <a:rPr lang="es-MX" sz="2000" dirty="0">
                <a:solidFill>
                  <a:schemeClr val="tx1">
                    <a:lumMod val="65000"/>
                    <a:lumOff val="35000"/>
                  </a:schemeClr>
                </a:solidFill>
              </a:rPr>
              <a:t>​</a:t>
            </a:r>
          </a:p>
          <a:p>
            <a:pPr fontAlgn="base"/>
            <a:r>
              <a:rPr lang="es-MX" sz="2000" b="1" dirty="0">
                <a:solidFill>
                  <a:srgbClr val="007475"/>
                </a:solidFill>
              </a:rPr>
              <a:t>Integración con CONTPAQi Mi Factura</a:t>
            </a:r>
            <a:r>
              <a:rPr lang="en-US" sz="2000" dirty="0">
                <a:solidFill>
                  <a:srgbClr val="007475"/>
                </a:solidFill>
              </a:rPr>
              <a:t>​</a:t>
            </a:r>
            <a:br>
              <a:rPr lang="en-US" sz="2000" dirty="0">
                <a:solidFill>
                  <a:schemeClr val="tx1">
                    <a:lumMod val="65000"/>
                    <a:lumOff val="35000"/>
                  </a:schemeClr>
                </a:solidFill>
              </a:rPr>
            </a:br>
            <a:r>
              <a:rPr lang="es-MX" sz="2000" dirty="0">
                <a:solidFill>
                  <a:schemeClr val="tx1">
                    <a:lumMod val="65000"/>
                    <a:lumOff val="35000"/>
                  </a:schemeClr>
                </a:solidFill>
              </a:rPr>
              <a:t>Los clientes pueden solicitar su factura desde un portal, integrando automáticamente la información al sistema.</a:t>
            </a:r>
            <a:r>
              <a:rPr lang="en-US" sz="2000" dirty="0">
                <a:solidFill>
                  <a:schemeClr val="tx1">
                    <a:lumMod val="65000"/>
                    <a:lumOff val="35000"/>
                  </a:schemeClr>
                </a:solidFill>
              </a:rPr>
              <a:t>​</a:t>
            </a:r>
          </a:p>
          <a:p>
            <a:pPr fontAlgn="base"/>
            <a:r>
              <a:rPr lang="es-MX" sz="2000" dirty="0">
                <a:solidFill>
                  <a:schemeClr val="tx1">
                    <a:lumMod val="65000"/>
                    <a:lumOff val="35000"/>
                  </a:schemeClr>
                </a:solidFill>
              </a:rPr>
              <a:t>​</a:t>
            </a:r>
          </a:p>
          <a:p>
            <a:pPr fontAlgn="base"/>
            <a:r>
              <a:rPr lang="es-MX" sz="2000" b="1" dirty="0">
                <a:solidFill>
                  <a:srgbClr val="007475"/>
                </a:solidFill>
              </a:rPr>
              <a:t>Contabilización de IEPS por cuota o tasa</a:t>
            </a:r>
            <a:r>
              <a:rPr lang="en-US" sz="2000" dirty="0">
                <a:solidFill>
                  <a:srgbClr val="007475"/>
                </a:solidFill>
              </a:rPr>
              <a:t>​</a:t>
            </a:r>
            <a:br>
              <a:rPr lang="en-US" sz="2000" dirty="0">
                <a:solidFill>
                  <a:schemeClr val="tx1">
                    <a:lumMod val="65000"/>
                    <a:lumOff val="35000"/>
                  </a:schemeClr>
                </a:solidFill>
              </a:rPr>
            </a:br>
            <a:r>
              <a:rPr lang="es-MX" sz="2000" dirty="0">
                <a:solidFill>
                  <a:schemeClr val="tx1">
                    <a:lumMod val="65000"/>
                    <a:lumOff val="35000"/>
                  </a:schemeClr>
                </a:solidFill>
              </a:rPr>
              <a:t>Permite configurar el registro del IEPS según el nivel de detalle requerido, logrando una contabilización más precisa.</a:t>
            </a:r>
            <a:endParaRPr lang="en-US" sz="2000" dirty="0">
              <a:solidFill>
                <a:schemeClr val="tx1">
                  <a:lumMod val="65000"/>
                  <a:lumOff val="35000"/>
                </a:schemeClr>
              </a:solidFill>
            </a:endParaRPr>
          </a:p>
          <a:p>
            <a:pPr algn="l">
              <a:lnSpc>
                <a:spcPct val="100000"/>
              </a:lnSpc>
            </a:pPr>
            <a:endParaRPr lang="es-MX" sz="2000" kern="100" dirty="0">
              <a:solidFill>
                <a:schemeClr val="tx1">
                  <a:lumMod val="65000"/>
                  <a:lumOff val="35000"/>
                </a:schemeClr>
              </a:solidFill>
              <a:latin typeface="Titillium Web" panose="00000500000000000000" pitchFamily="2"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390B6760-8420-07A1-18CD-0FC5C3210E1F}"/>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5" name="Imagen 4">
            <a:extLst>
              <a:ext uri="{FF2B5EF4-FFF2-40B4-BE49-F238E27FC236}">
                <a16:creationId xmlns:a16="http://schemas.microsoft.com/office/drawing/2014/main" id="{5E428062-186C-EA17-5F42-0F7BBA1884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470277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5">
            <a:extLst>
              <a:ext uri="{FF2B5EF4-FFF2-40B4-BE49-F238E27FC236}">
                <a16:creationId xmlns:a16="http://schemas.microsoft.com/office/drawing/2014/main" id="{C4157FCC-B53C-9628-4E82-CC605B26296D}"/>
              </a:ext>
            </a:extLst>
          </p:cNvPr>
          <p:cNvSpPr txBox="1">
            <a:spLocks/>
          </p:cNvSpPr>
          <p:nvPr/>
        </p:nvSpPr>
        <p:spPr>
          <a:xfrm>
            <a:off x="304799" y="104528"/>
            <a:ext cx="11049001" cy="869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5000" b="1" dirty="0">
                <a:solidFill>
                  <a:schemeClr val="bg1"/>
                </a:solidFill>
                <a:latin typeface="Titillium Web" pitchFamily="2" charset="77"/>
              </a:rPr>
              <a:t>Reestructuración de impuestos</a:t>
            </a:r>
          </a:p>
        </p:txBody>
      </p:sp>
      <p:sp>
        <p:nvSpPr>
          <p:cNvPr id="4" name="Marcador de contenido 3">
            <a:extLst>
              <a:ext uri="{FF2B5EF4-FFF2-40B4-BE49-F238E27FC236}">
                <a16:creationId xmlns:a16="http://schemas.microsoft.com/office/drawing/2014/main" id="{343F93ED-0369-D2D3-B22B-BEF88B2C9895}"/>
              </a:ext>
            </a:extLst>
          </p:cNvPr>
          <p:cNvSpPr txBox="1">
            <a:spLocks/>
          </p:cNvSpPr>
          <p:nvPr/>
        </p:nvSpPr>
        <p:spPr>
          <a:xfrm>
            <a:off x="521608" y="1657818"/>
            <a:ext cx="11256937" cy="41960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Permite una visualización precisa y completa de todos los detalles relacionados con los impuestos, facilitando la gestión fiscal y contable.</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Asegura que la información referente a las diferentes tasas de IVA se envíe correctamente al sistema de contabilidad, garantizando que las tasas sean contabilizadas sin errores.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Reduce significativamente el tiempo necesario para implementar cambios relacionados con la incorporación de nuevos impuestos o modificaciones en las tasas existentes.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Establece una base sólida para mejorar la precisión en la contabilización de impuestos por diferentes tasas, especialmente en escenarios complejos con múltiples tasas.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Facilita la creación de reportes que soporten la declaración del IEPS (Impuesto Especial sobre Producción y Servicios), optimizando el cumplimiento fiscal.</a:t>
            </a: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p:txBody>
      </p:sp>
      <p:pic>
        <p:nvPicPr>
          <p:cNvPr id="6" name="Picture 6" descr="Vector ilustración de diseño de marketing de paquete plano">
            <a:extLst>
              <a:ext uri="{FF2B5EF4-FFF2-40B4-BE49-F238E27FC236}">
                <a16:creationId xmlns:a16="http://schemas.microsoft.com/office/drawing/2014/main" id="{494A54BE-7A84-E46A-8830-D4D2E9C78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2229" y="5021150"/>
            <a:ext cx="3174140" cy="1465377"/>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90B6760-8420-07A1-18CD-0FC5C3210E1F}"/>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5" name="Imagen 4">
            <a:extLst>
              <a:ext uri="{FF2B5EF4-FFF2-40B4-BE49-F238E27FC236}">
                <a16:creationId xmlns:a16="http://schemas.microsoft.com/office/drawing/2014/main" id="{7B7E00C8-716E-7884-9404-98F5440E4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1385452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5">
            <a:extLst>
              <a:ext uri="{FF2B5EF4-FFF2-40B4-BE49-F238E27FC236}">
                <a16:creationId xmlns:a16="http://schemas.microsoft.com/office/drawing/2014/main" id="{C4157FCC-B53C-9628-4E82-CC605B26296D}"/>
              </a:ext>
            </a:extLst>
          </p:cNvPr>
          <p:cNvSpPr txBox="1">
            <a:spLocks/>
          </p:cNvSpPr>
          <p:nvPr/>
        </p:nvSpPr>
        <p:spPr>
          <a:xfrm>
            <a:off x="304799" y="104528"/>
            <a:ext cx="11049001" cy="869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5000" b="1" dirty="0">
                <a:solidFill>
                  <a:schemeClr val="bg1"/>
                </a:solidFill>
                <a:latin typeface="Titillium Web" pitchFamily="2" charset="77"/>
              </a:rPr>
              <a:t>Reestructuración de impuestos</a:t>
            </a:r>
          </a:p>
        </p:txBody>
      </p:sp>
      <p:sp>
        <p:nvSpPr>
          <p:cNvPr id="4" name="Marcador de contenido 3">
            <a:extLst>
              <a:ext uri="{FF2B5EF4-FFF2-40B4-BE49-F238E27FC236}">
                <a16:creationId xmlns:a16="http://schemas.microsoft.com/office/drawing/2014/main" id="{343F93ED-0369-D2D3-B22B-BEF88B2C9895}"/>
              </a:ext>
            </a:extLst>
          </p:cNvPr>
          <p:cNvSpPr txBox="1">
            <a:spLocks/>
          </p:cNvSpPr>
          <p:nvPr/>
        </p:nvSpPr>
        <p:spPr>
          <a:xfrm>
            <a:off x="304799" y="1600063"/>
            <a:ext cx="6839920" cy="4630256"/>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1800" b="1" kern="100" dirty="0">
                <a:solidFill>
                  <a:srgbClr val="006C6E"/>
                </a:solidFill>
                <a:latin typeface="Titillium Web" panose="00000500000000000000" pitchFamily="2" charset="0"/>
                <a:ea typeface="Calibri" panose="020F0502020204030204" pitchFamily="34" charset="0"/>
                <a:cs typeface="Times New Roman" panose="02020603050405020304" pitchFamily="18" charset="0"/>
              </a:rPr>
              <a:t>Beneficios de la reestructuración de impuestos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Empresas que manejan IEPS (impuesto aplicado a productos como bebidas alcohólicas, cigarros, alimentos y gasolinas) ahora pueden visualizar este impuesto de manera detallada, en lugar de clasificarlo como "otros". Esto incluye el tipo de factor (si es cuota o tasa), la naturaleza del impuesto (retención o traslado), y el desglose del importe base y el impuesto total.</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Antes, negocios como vinaterías categorizaban el IEPS bajo "otros", lo que complicaba la gestión de impuestos diferenciados como el IVA de zona fronteriza. Con la reestructuración, estos negocios pueden ver claramente los detalles de cada impuesto y tasa, lo que permite una contabilización más precisa.</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La nueva funcionalidad permite gestionar de forma efectiva los impuestos con múltiples tasas, como los impuestos sobre bebidas alcohólicas según su grado de alcohol, o los gravámenes sobre cigarros, puros y habanos. Esto es crucial para empresas que necesitan un desglose exhaustivo del IVA y otros impuestos específicos.</a:t>
            </a: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p:txBody>
      </p:sp>
      <p:pic>
        <p:nvPicPr>
          <p:cNvPr id="6" name="Picture 6" descr="Vector ilustración de diseño de marketing de paquete plano">
            <a:extLst>
              <a:ext uri="{FF2B5EF4-FFF2-40B4-BE49-F238E27FC236}">
                <a16:creationId xmlns:a16="http://schemas.microsoft.com/office/drawing/2014/main" id="{494A54BE-7A84-E46A-8830-D4D2E9C78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6688" y="2944678"/>
            <a:ext cx="4451411" cy="205504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90B6760-8420-07A1-18CD-0FC5C3210E1F}"/>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5" name="Imagen 4">
            <a:extLst>
              <a:ext uri="{FF2B5EF4-FFF2-40B4-BE49-F238E27FC236}">
                <a16:creationId xmlns:a16="http://schemas.microsoft.com/office/drawing/2014/main" id="{9FCB226F-6819-AB17-AF47-0217534E1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11957436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5">
            <a:extLst>
              <a:ext uri="{FF2B5EF4-FFF2-40B4-BE49-F238E27FC236}">
                <a16:creationId xmlns:a16="http://schemas.microsoft.com/office/drawing/2014/main" id="{C4157FCC-B53C-9628-4E82-CC605B26296D}"/>
              </a:ext>
            </a:extLst>
          </p:cNvPr>
          <p:cNvSpPr txBox="1">
            <a:spLocks/>
          </p:cNvSpPr>
          <p:nvPr/>
        </p:nvSpPr>
        <p:spPr>
          <a:xfrm>
            <a:off x="304799" y="104528"/>
            <a:ext cx="11049001" cy="869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5000" b="1" dirty="0">
                <a:solidFill>
                  <a:schemeClr val="bg1"/>
                </a:solidFill>
                <a:latin typeface="Titillium Web" pitchFamily="2" charset="77"/>
              </a:rPr>
              <a:t>Mejoras en módulos de seguridad</a:t>
            </a:r>
          </a:p>
        </p:txBody>
      </p:sp>
      <p:sp>
        <p:nvSpPr>
          <p:cNvPr id="4" name="Marcador de contenido 3">
            <a:extLst>
              <a:ext uri="{FF2B5EF4-FFF2-40B4-BE49-F238E27FC236}">
                <a16:creationId xmlns:a16="http://schemas.microsoft.com/office/drawing/2014/main" id="{343F93ED-0369-D2D3-B22B-BEF88B2C9895}"/>
              </a:ext>
            </a:extLst>
          </p:cNvPr>
          <p:cNvSpPr txBox="1">
            <a:spLocks/>
          </p:cNvSpPr>
          <p:nvPr/>
        </p:nvSpPr>
        <p:spPr>
          <a:xfrm>
            <a:off x="304799" y="1773049"/>
            <a:ext cx="7206343" cy="419602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1800" b="1" kern="100" dirty="0">
                <a:solidFill>
                  <a:srgbClr val="006C6E"/>
                </a:solidFill>
                <a:latin typeface="Titillium Web" panose="00000500000000000000" pitchFamily="2" charset="0"/>
                <a:ea typeface="Calibri" panose="020F0502020204030204" pitchFamily="34" charset="0"/>
                <a:cs typeface="Times New Roman" panose="02020603050405020304" pitchFamily="18" charset="0"/>
              </a:rPr>
              <a:t>Las contraseñas tendrán una vigencia definida. Tras un periodo determinado, los usuarios deberán cambiar su contraseña para acceder al sistema. El sistema evitará que los usuarios repitan al menos las últimas tres contraseñas usadas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Contraseñas Temporales: En caso de olvido de contraseña, se podrá asignar una contraseña temporal al usuario, permitiéndole acceder al sistema y crear una nueva contraseña.</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Histórico de Contraseñas: El sistema validará el historial de contraseñas, prohibiendo el uso de la contraseña actual y las dos anteriores. Ejemplo: Si la contraseña actual es "Carlos123", al cambiarla no podrá ser "Carlos123" ni podrá repetir "Carlos456" en un siguiente cambio.</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Cambio Masivo: Habrá una opción para notificar a todos los usuarios si su contraseña está próxima a vencer, facilitando el proceso de actualización masiva.</a:t>
            </a: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390B6760-8420-07A1-18CD-0FC5C3210E1F}"/>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8" name="Gráfico 7" descr="Marca de escudo con relleno sólido">
            <a:extLst>
              <a:ext uri="{FF2B5EF4-FFF2-40B4-BE49-F238E27FC236}">
                <a16:creationId xmlns:a16="http://schemas.microsoft.com/office/drawing/2014/main" id="{145E3368-1137-627D-CFA0-6C29D72F42C4}"/>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130143" y="1512793"/>
            <a:ext cx="4437361" cy="4437361"/>
          </a:xfrm>
          <a:prstGeom prst="rect">
            <a:avLst/>
          </a:prstGeom>
        </p:spPr>
      </p:pic>
      <p:pic>
        <p:nvPicPr>
          <p:cNvPr id="5" name="Imagen 4">
            <a:extLst>
              <a:ext uri="{FF2B5EF4-FFF2-40B4-BE49-F238E27FC236}">
                <a16:creationId xmlns:a16="http://schemas.microsoft.com/office/drawing/2014/main" id="{137F3855-D784-4C93-2071-28AC3F65E5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187863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5">
            <a:extLst>
              <a:ext uri="{FF2B5EF4-FFF2-40B4-BE49-F238E27FC236}">
                <a16:creationId xmlns:a16="http://schemas.microsoft.com/office/drawing/2014/main" id="{C4157FCC-B53C-9628-4E82-CC605B26296D}"/>
              </a:ext>
            </a:extLst>
          </p:cNvPr>
          <p:cNvSpPr txBox="1">
            <a:spLocks/>
          </p:cNvSpPr>
          <p:nvPr/>
        </p:nvSpPr>
        <p:spPr>
          <a:xfrm>
            <a:off x="304799" y="104528"/>
            <a:ext cx="11049001" cy="869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5000" b="1" dirty="0">
                <a:solidFill>
                  <a:schemeClr val="bg1"/>
                </a:solidFill>
                <a:latin typeface="Titillium Web" pitchFamily="2" charset="77"/>
              </a:rPr>
              <a:t>Mejoras en manejo de proyectos</a:t>
            </a:r>
          </a:p>
        </p:txBody>
      </p:sp>
      <p:sp>
        <p:nvSpPr>
          <p:cNvPr id="4" name="Marcador de contenido 3">
            <a:extLst>
              <a:ext uri="{FF2B5EF4-FFF2-40B4-BE49-F238E27FC236}">
                <a16:creationId xmlns:a16="http://schemas.microsoft.com/office/drawing/2014/main" id="{343F93ED-0369-D2D3-B22B-BEF88B2C9895}"/>
              </a:ext>
            </a:extLst>
          </p:cNvPr>
          <p:cNvSpPr txBox="1">
            <a:spLocks/>
          </p:cNvSpPr>
          <p:nvPr/>
        </p:nvSpPr>
        <p:spPr>
          <a:xfrm>
            <a:off x="3712026" y="1945285"/>
            <a:ext cx="8479974" cy="419602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Obtener información concentrada sobre el manejo de proyectos.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Facilitar la toma de decisiones para el usuario.</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Comparar los importes entre distintos proyectos.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Se han incorporado reportes y vistas para simplificar la administración de proyectos.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Los usuarios pueden clasificar y agrupar información de diferentes reportes.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Esta funcionalidad se implementa como un catálogo de documentos.</a:t>
            </a:r>
          </a:p>
          <a:p>
            <a:pPr algn="l">
              <a:lnSpc>
                <a:spcPct val="100000"/>
              </a:lnSpc>
            </a:pPr>
            <a:r>
              <a:rPr lang="es-MX" sz="1800" kern="100" dirty="0">
                <a:solidFill>
                  <a:schemeClr val="tx1">
                    <a:lumMod val="95000"/>
                    <a:lumOff val="5000"/>
                  </a:schemeClr>
                </a:solidFill>
                <a:latin typeface="Titillium Web" panose="00000500000000000000" pitchFamily="2" charset="0"/>
                <a:ea typeface="Calibri" panose="020F0502020204030204" pitchFamily="34" charset="0"/>
                <a:cs typeface="Times New Roman" panose="02020603050405020304" pitchFamily="18" charset="0"/>
              </a:rPr>
              <a:t>▪ Actualmente, no existen reportes o vistas que proporcionen detalles sobre las ventas y gastos asociados a cada proyecto. Con esta nueva funcionalidad, por ejemplo, en un proyecto de capacitación para ingenieros en software, los usuarios podrán ver costos, compras y gastos etiquetados específicamente para ese proyecto.</a:t>
            </a: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a:p>
            <a:pPr algn="l">
              <a:lnSpc>
                <a:spcPct val="100000"/>
              </a:lnSpc>
            </a:pPr>
            <a:endParaRPr lang="es-MX" sz="1800" kern="100" dirty="0">
              <a:latin typeface="Titillium Web" panose="00000500000000000000" pitchFamily="2" charset="0"/>
              <a:ea typeface="Calibri" panose="020F0502020204030204" pitchFamily="34" charset="0"/>
              <a:cs typeface="Times New Roman" panose="02020603050405020304" pitchFamily="18" charset="0"/>
            </a:endParaRPr>
          </a:p>
        </p:txBody>
      </p:sp>
      <p:pic>
        <p:nvPicPr>
          <p:cNvPr id="7" name="Picture 6" descr="CONTPAQI® Comercial Premium - Global Systems">
            <a:extLst>
              <a:ext uri="{FF2B5EF4-FFF2-40B4-BE49-F238E27FC236}">
                <a16:creationId xmlns:a16="http://schemas.microsoft.com/office/drawing/2014/main" id="{73891BEA-0604-D8DE-257E-984A9580CC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5796086"/>
            <a:ext cx="2885767" cy="85971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390B6760-8420-07A1-18CD-0FC5C3210E1F}"/>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6" name="Gráfico 5" descr="Interfaz de la experiencia de usuario con relleno sólido">
            <a:extLst>
              <a:ext uri="{FF2B5EF4-FFF2-40B4-BE49-F238E27FC236}">
                <a16:creationId xmlns:a16="http://schemas.microsoft.com/office/drawing/2014/main" id="{F662E534-E075-6EF4-B957-56A9FBB45B91}"/>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41514" y="2001866"/>
            <a:ext cx="3624943" cy="3624943"/>
          </a:xfrm>
          <a:prstGeom prst="rect">
            <a:avLst/>
          </a:prstGeom>
        </p:spPr>
      </p:pic>
      <p:pic>
        <p:nvPicPr>
          <p:cNvPr id="5" name="Imagen 4">
            <a:extLst>
              <a:ext uri="{FF2B5EF4-FFF2-40B4-BE49-F238E27FC236}">
                <a16:creationId xmlns:a16="http://schemas.microsoft.com/office/drawing/2014/main" id="{A8D2CF4D-45AC-6AF7-80C3-D362307A99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24796428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EC647C4E-8961-7D44-B8AD-C24C4F2D92A2}"/>
              </a:ext>
            </a:extLst>
          </p:cNvPr>
          <p:cNvSpPr/>
          <p:nvPr/>
        </p:nvSpPr>
        <p:spPr>
          <a:xfrm>
            <a:off x="0" y="2362542"/>
            <a:ext cx="12192000" cy="4495458"/>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Rectángulo 2">
            <a:extLst>
              <a:ext uri="{FF2B5EF4-FFF2-40B4-BE49-F238E27FC236}">
                <a16:creationId xmlns:a16="http://schemas.microsoft.com/office/drawing/2014/main" id="{A630CA68-F034-024C-B668-CCD27D0AE6CD}"/>
              </a:ext>
            </a:extLst>
          </p:cNvPr>
          <p:cNvSpPr/>
          <p:nvPr/>
        </p:nvSpPr>
        <p:spPr>
          <a:xfrm>
            <a:off x="0" y="0"/>
            <a:ext cx="12192000" cy="2759825"/>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62123312-CB25-EA47-94EE-C4ADC3CEFF23}"/>
              </a:ext>
            </a:extLst>
          </p:cNvPr>
          <p:cNvSpPr>
            <a:spLocks noGrp="1"/>
          </p:cNvSpPr>
          <p:nvPr>
            <p:ph type="ctrTitle"/>
          </p:nvPr>
        </p:nvSpPr>
        <p:spPr>
          <a:xfrm>
            <a:off x="600632" y="859980"/>
            <a:ext cx="10990734" cy="1271213"/>
          </a:xfrm>
        </p:spPr>
        <p:txBody>
          <a:bodyPr anchor="b">
            <a:noAutofit/>
          </a:bodyPr>
          <a:lstStyle/>
          <a:p>
            <a:r>
              <a:rPr lang="es-MX" sz="3200" b="1" dirty="0">
                <a:solidFill>
                  <a:schemeClr val="bg1"/>
                </a:solidFill>
                <a:latin typeface="Titillium Web" pitchFamily="2" charset="77"/>
              </a:rPr>
              <a:t>SIMPLIFICA TUS PROCESOS ADMINISTRATIVOS</a:t>
            </a:r>
            <a:br>
              <a:rPr lang="es-MX" sz="3200" b="1" dirty="0">
                <a:solidFill>
                  <a:schemeClr val="bg1"/>
                </a:solidFill>
                <a:latin typeface="Titillium Web" pitchFamily="2" charset="77"/>
              </a:rPr>
            </a:br>
            <a:r>
              <a:rPr lang="es-MX" sz="3200" dirty="0">
                <a:solidFill>
                  <a:schemeClr val="bg1"/>
                </a:solidFill>
                <a:latin typeface="Titillium Web" pitchFamily="2" charset="77"/>
              </a:rPr>
              <a:t>Y HAZ CRECER TU NEGOCIO.</a:t>
            </a:r>
          </a:p>
        </p:txBody>
      </p:sp>
      <p:pic>
        <p:nvPicPr>
          <p:cNvPr id="5" name="Imagen 4">
            <a:extLst>
              <a:ext uri="{FF2B5EF4-FFF2-40B4-BE49-F238E27FC236}">
                <a16:creationId xmlns:a16="http://schemas.microsoft.com/office/drawing/2014/main" id="{291BD265-D5D1-0E4D-AF0D-4E96E5490DBF}"/>
              </a:ext>
            </a:extLst>
          </p:cNvPr>
          <p:cNvPicPr>
            <a:picLocks noChangeAspect="1"/>
          </p:cNvPicPr>
          <p:nvPr/>
        </p:nvPicPr>
        <p:blipFill>
          <a:blip r:embed="rId2"/>
          <a:stretch>
            <a:fillRect/>
          </a:stretch>
        </p:blipFill>
        <p:spPr>
          <a:xfrm>
            <a:off x="3912523" y="2362542"/>
            <a:ext cx="3934692" cy="3876544"/>
          </a:xfrm>
          <a:prstGeom prst="rect">
            <a:avLst/>
          </a:prstGeom>
        </p:spPr>
      </p:pic>
      <p:sp>
        <p:nvSpPr>
          <p:cNvPr id="4" name="CuadroTexto 3">
            <a:extLst>
              <a:ext uri="{FF2B5EF4-FFF2-40B4-BE49-F238E27FC236}">
                <a16:creationId xmlns:a16="http://schemas.microsoft.com/office/drawing/2014/main" id="{7C5181D2-142D-8E90-2CEB-FBB20FED3BFD}"/>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6" name="Imagen 5">
            <a:extLst>
              <a:ext uri="{FF2B5EF4-FFF2-40B4-BE49-F238E27FC236}">
                <a16:creationId xmlns:a16="http://schemas.microsoft.com/office/drawing/2014/main" id="{1762BB12-AF4B-C4CD-21B3-BDDFF23F84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28043990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5">
            <a:extLst>
              <a:ext uri="{FF2B5EF4-FFF2-40B4-BE49-F238E27FC236}">
                <a16:creationId xmlns:a16="http://schemas.microsoft.com/office/drawing/2014/main" id="{C4157FCC-B53C-9628-4E82-CC605B26296D}"/>
              </a:ext>
            </a:extLst>
          </p:cNvPr>
          <p:cNvSpPr txBox="1">
            <a:spLocks/>
          </p:cNvSpPr>
          <p:nvPr/>
        </p:nvSpPr>
        <p:spPr>
          <a:xfrm>
            <a:off x="304799" y="250547"/>
            <a:ext cx="11049001" cy="869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5000" b="1" dirty="0">
                <a:solidFill>
                  <a:schemeClr val="bg1"/>
                </a:solidFill>
                <a:latin typeface="Titillium Web" pitchFamily="2" charset="77"/>
              </a:rPr>
              <a:t>Modo consulta</a:t>
            </a:r>
          </a:p>
        </p:txBody>
      </p:sp>
      <p:sp>
        <p:nvSpPr>
          <p:cNvPr id="4" name="Marcador de contenido 3">
            <a:extLst>
              <a:ext uri="{FF2B5EF4-FFF2-40B4-BE49-F238E27FC236}">
                <a16:creationId xmlns:a16="http://schemas.microsoft.com/office/drawing/2014/main" id="{343F93ED-0369-D2D3-B22B-BEF88B2C9895}"/>
              </a:ext>
            </a:extLst>
          </p:cNvPr>
          <p:cNvSpPr txBox="1">
            <a:spLocks/>
          </p:cNvSpPr>
          <p:nvPr/>
        </p:nvSpPr>
        <p:spPr>
          <a:xfrm>
            <a:off x="1266737" y="1583439"/>
            <a:ext cx="9658525" cy="632961"/>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s-MX" sz="2800" b="1" kern="100" dirty="0">
                <a:solidFill>
                  <a:srgbClr val="006C6E"/>
                </a:solidFill>
                <a:latin typeface="Titillium Web" panose="00000500000000000000" pitchFamily="2" charset="0"/>
                <a:ea typeface="Calibri" panose="020F0502020204030204" pitchFamily="34" charset="0"/>
                <a:cs typeface="Times New Roman" panose="02020603050405020304" pitchFamily="18" charset="0"/>
              </a:rPr>
              <a:t>Si tu licencia ya venció, tienes 90 días para consultar tu información.</a:t>
            </a:r>
            <a:endParaRPr lang="es-MX" sz="2800" kern="100" dirty="0">
              <a:latin typeface="Titillium Web" panose="00000500000000000000" pitchFamily="2" charset="0"/>
              <a:ea typeface="Calibri" panose="020F0502020204030204" pitchFamily="34" charset="0"/>
              <a:cs typeface="Times New Roman" panose="02020603050405020304" pitchFamily="18" charset="0"/>
            </a:endParaRPr>
          </a:p>
          <a:p>
            <a:pPr>
              <a:lnSpc>
                <a:spcPct val="100000"/>
              </a:lnSpc>
            </a:pPr>
            <a:endParaRPr lang="es-MX" sz="2800" kern="100" dirty="0">
              <a:latin typeface="Titillium Web" panose="00000500000000000000" pitchFamily="2" charset="0"/>
              <a:ea typeface="Calibri" panose="020F0502020204030204" pitchFamily="34" charset="0"/>
              <a:cs typeface="Times New Roman" panose="02020603050405020304" pitchFamily="18" charset="0"/>
            </a:endParaRPr>
          </a:p>
        </p:txBody>
      </p:sp>
      <p:sp>
        <p:nvSpPr>
          <p:cNvPr id="2" name="CuadroTexto 1">
            <a:extLst>
              <a:ext uri="{FF2B5EF4-FFF2-40B4-BE49-F238E27FC236}">
                <a16:creationId xmlns:a16="http://schemas.microsoft.com/office/drawing/2014/main" id="{390B6760-8420-07A1-18CD-0FC5C3210E1F}"/>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2050" name="Picture 2" descr="Cómo imprimir o enviar por correo electrónico las bibliografías, DSI o  consultas al catálogo AbsysNet">
            <a:extLst>
              <a:ext uri="{FF2B5EF4-FFF2-40B4-BE49-F238E27FC236}">
                <a16:creationId xmlns:a16="http://schemas.microsoft.com/office/drawing/2014/main" id="{C1BDC12E-1A12-2E9B-7492-4AD3F723B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7806" y="2047123"/>
            <a:ext cx="5382986" cy="3579686"/>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a:extLst>
              <a:ext uri="{FF2B5EF4-FFF2-40B4-BE49-F238E27FC236}">
                <a16:creationId xmlns:a16="http://schemas.microsoft.com/office/drawing/2014/main" id="{F64FE26F-3DAB-9224-99B3-DBE25D0B7C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26962248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6871F16-85F6-3DA6-C517-C1FC3ED992E9}"/>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BDE000F0-CECA-6514-6EC7-FECD64571872}"/>
              </a:ext>
            </a:extLst>
          </p:cNvPr>
          <p:cNvSpPr>
            <a:spLocks noGrp="1"/>
          </p:cNvSpPr>
          <p:nvPr>
            <p:ph type="title"/>
          </p:nvPr>
        </p:nvSpPr>
        <p:spPr>
          <a:xfrm>
            <a:off x="838200" y="37246"/>
            <a:ext cx="10515600" cy="1325563"/>
          </a:xfrm>
        </p:spPr>
        <p:txBody>
          <a:bodyPr>
            <a:normAutofit/>
          </a:bodyPr>
          <a:lstStyle/>
          <a:p>
            <a:r>
              <a:rPr lang="es-MX" sz="3700" b="1" dirty="0">
                <a:solidFill>
                  <a:schemeClr val="bg1"/>
                </a:solidFill>
                <a:latin typeface="Titillium Web" pitchFamily="2" charset="77"/>
              </a:rPr>
              <a:t>Intégralo con otros módulos</a:t>
            </a:r>
          </a:p>
        </p:txBody>
      </p:sp>
      <p:sp>
        <p:nvSpPr>
          <p:cNvPr id="3" name="Marcador de contenido 2">
            <a:extLst>
              <a:ext uri="{FF2B5EF4-FFF2-40B4-BE49-F238E27FC236}">
                <a16:creationId xmlns:a16="http://schemas.microsoft.com/office/drawing/2014/main" id="{C7634FCC-1A3F-5541-A276-6F396C23E360}"/>
              </a:ext>
            </a:extLst>
          </p:cNvPr>
          <p:cNvSpPr>
            <a:spLocks noGrp="1"/>
          </p:cNvSpPr>
          <p:nvPr>
            <p:ph sz="half" idx="1"/>
          </p:nvPr>
        </p:nvSpPr>
        <p:spPr>
          <a:xfrm>
            <a:off x="838200" y="2005995"/>
            <a:ext cx="5181600" cy="3982685"/>
          </a:xfrm>
        </p:spPr>
        <p:txBody>
          <a:bodyPr vert="horz" lIns="91440" tIns="45720" rIns="91440" bIns="45720" rtlCol="0" anchor="t">
            <a:normAutofit/>
          </a:bodyPr>
          <a:lstStyle/>
          <a:p>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Complementa tu sistema Ahorras tiempo al integrarlo con otros módulos que fortalecen tu administración y contabilidad</a:t>
            </a:r>
          </a:p>
          <a:p>
            <a:r>
              <a:rPr lang="es-MX" sz="1800" kern="100" dirty="0">
                <a:effectLst/>
                <a:latin typeface="Titillium Web"/>
                <a:ea typeface="Calibri"/>
                <a:cs typeface="Times New Roman"/>
              </a:rPr>
              <a:t>Contabiliza cualquier documento comercial: compra, venta o gasto, entrada y salida de </a:t>
            </a:r>
            <a:r>
              <a:rPr lang="es-MX" sz="1800" kern="100">
                <a:effectLst/>
                <a:latin typeface="Titillium Web"/>
                <a:ea typeface="Calibri"/>
                <a:cs typeface="Times New Roman"/>
              </a:rPr>
              <a:t>almacén</a:t>
            </a:r>
          </a:p>
          <a:p>
            <a:r>
              <a:rPr lang="es-MX" sz="1800" kern="100">
                <a:latin typeface="Titillium Web"/>
                <a:ea typeface="Calibri" panose="020F0502020204030204" pitchFamily="34" charset="0"/>
                <a:cs typeface="Times New Roman" panose="02020603050405020304" pitchFamily="18" charset="0"/>
              </a:rPr>
              <a:t>Contabiliza el costo de los productos para determinar la utilidad de la empresa. </a:t>
            </a:r>
          </a:p>
          <a:p>
            <a:r>
              <a:rPr lang="es-MX" sz="1800" kern="100">
                <a:latin typeface="Titillium Web"/>
                <a:ea typeface="Calibri" panose="020F0502020204030204" pitchFamily="34" charset="0"/>
                <a:cs typeface="Times New Roman" panose="02020603050405020304" pitchFamily="18" charset="0"/>
              </a:rPr>
              <a:t>Integra la información del ADD para la extracción de información.</a:t>
            </a:r>
            <a:endParaRPr lang="es-MX"/>
          </a:p>
          <a:p>
            <a:r>
              <a:rPr lang="es-MX" sz="1800" kern="100" dirty="0">
                <a:effectLst/>
                <a:latin typeface="Titillium Web" panose="00000500000000000000" pitchFamily="2" charset="0"/>
                <a:ea typeface="Calibri" panose="020F0502020204030204" pitchFamily="34" charset="0"/>
                <a:cs typeface="Times New Roman" panose="02020603050405020304" pitchFamily="18" charset="0"/>
              </a:rPr>
              <a:t>Genera información agrupada entre el área de operaciones y el área administrativa para una mejor toma de decisiones</a:t>
            </a:r>
          </a:p>
          <a:p>
            <a:endParaRPr lang="es-MX" dirty="0"/>
          </a:p>
        </p:txBody>
      </p:sp>
      <p:sp>
        <p:nvSpPr>
          <p:cNvPr id="8" name="CuadroTexto 7">
            <a:extLst>
              <a:ext uri="{FF2B5EF4-FFF2-40B4-BE49-F238E27FC236}">
                <a16:creationId xmlns:a16="http://schemas.microsoft.com/office/drawing/2014/main" id="{2A281A44-B1DF-B230-E1B2-E878A9F1B322}"/>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 que afecten la veracidad de la información estarán fuera de ser responsabilidad de CONTPAQi®. </a:t>
            </a:r>
          </a:p>
        </p:txBody>
      </p:sp>
      <p:pic>
        <p:nvPicPr>
          <p:cNvPr id="13" name="Imagen 12">
            <a:extLst>
              <a:ext uri="{FF2B5EF4-FFF2-40B4-BE49-F238E27FC236}">
                <a16:creationId xmlns:a16="http://schemas.microsoft.com/office/drawing/2014/main" id="{896F19D1-1764-E8C2-1CEC-E7A5BC08EE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314" y="3100035"/>
            <a:ext cx="3269031" cy="972288"/>
          </a:xfrm>
          <a:prstGeom prst="rect">
            <a:avLst/>
          </a:prstGeom>
        </p:spPr>
      </p:pic>
      <p:pic>
        <p:nvPicPr>
          <p:cNvPr id="19" name="Imagen 18">
            <a:extLst>
              <a:ext uri="{FF2B5EF4-FFF2-40B4-BE49-F238E27FC236}">
                <a16:creationId xmlns:a16="http://schemas.microsoft.com/office/drawing/2014/main" id="{BD7F8D63-69A3-8281-1191-B0C1E8BA96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6884" y="3050101"/>
            <a:ext cx="2817085" cy="948991"/>
          </a:xfrm>
          <a:prstGeom prst="rect">
            <a:avLst/>
          </a:prstGeom>
        </p:spPr>
      </p:pic>
      <p:pic>
        <p:nvPicPr>
          <p:cNvPr id="20" name="Imagen 19">
            <a:extLst>
              <a:ext uri="{FF2B5EF4-FFF2-40B4-BE49-F238E27FC236}">
                <a16:creationId xmlns:a16="http://schemas.microsoft.com/office/drawing/2014/main" id="{0799F258-511F-7BC2-CC89-1EAFBA8F85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1314" y="4364543"/>
            <a:ext cx="2225050" cy="661783"/>
          </a:xfrm>
          <a:prstGeom prst="rect">
            <a:avLst/>
          </a:prstGeom>
        </p:spPr>
      </p:pic>
      <p:pic>
        <p:nvPicPr>
          <p:cNvPr id="21" name="Imagen 20">
            <a:extLst>
              <a:ext uri="{FF2B5EF4-FFF2-40B4-BE49-F238E27FC236}">
                <a16:creationId xmlns:a16="http://schemas.microsoft.com/office/drawing/2014/main" id="{3A1AA343-FE49-F745-363D-B29EE89F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889" y="4364543"/>
            <a:ext cx="1917435" cy="645926"/>
          </a:xfrm>
          <a:prstGeom prst="rect">
            <a:avLst/>
          </a:prstGeom>
        </p:spPr>
      </p:pic>
      <p:pic>
        <p:nvPicPr>
          <p:cNvPr id="23" name="Imagen 22">
            <a:extLst>
              <a:ext uri="{FF2B5EF4-FFF2-40B4-BE49-F238E27FC236}">
                <a16:creationId xmlns:a16="http://schemas.microsoft.com/office/drawing/2014/main" id="{DAE99192-D827-8BCE-529E-9A12349BCB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9324" y="4291312"/>
            <a:ext cx="1808690" cy="661784"/>
          </a:xfrm>
          <a:prstGeom prst="rect">
            <a:avLst/>
          </a:prstGeom>
        </p:spPr>
      </p:pic>
    </p:spTree>
    <p:extLst>
      <p:ext uri="{BB962C8B-B14F-4D97-AF65-F5344CB8AC3E}">
        <p14:creationId xmlns:p14="http://schemas.microsoft.com/office/powerpoint/2010/main" val="62252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8BCC7BD3-8451-A948-9893-F62529730FD1}"/>
              </a:ext>
            </a:extLst>
          </p:cNvPr>
          <p:cNvSpPr/>
          <p:nvPr/>
        </p:nvSpPr>
        <p:spPr>
          <a:xfrm>
            <a:off x="0" y="-2"/>
            <a:ext cx="12192000" cy="2443944"/>
          </a:xfrm>
          <a:prstGeom prst="rect">
            <a:avLst/>
          </a:prstGeom>
          <a:gradFill>
            <a:gsLst>
              <a:gs pos="0">
                <a:srgbClr val="009E9C"/>
              </a:gs>
              <a:gs pos="100000">
                <a:srgbClr val="006C6E"/>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CuadroTexto 10">
            <a:extLst>
              <a:ext uri="{FF2B5EF4-FFF2-40B4-BE49-F238E27FC236}">
                <a16:creationId xmlns:a16="http://schemas.microsoft.com/office/drawing/2014/main" id="{34033784-E30A-614A-90FB-D0AF6B03441B}"/>
              </a:ext>
            </a:extLst>
          </p:cNvPr>
          <p:cNvSpPr txBox="1"/>
          <p:nvPr/>
        </p:nvSpPr>
        <p:spPr>
          <a:xfrm>
            <a:off x="1086196" y="837249"/>
            <a:ext cx="10019608" cy="769441"/>
          </a:xfrm>
          <a:prstGeom prst="rect">
            <a:avLst/>
          </a:prstGeom>
          <a:noFill/>
        </p:spPr>
        <p:txBody>
          <a:bodyPr wrap="square" rtlCol="0">
            <a:spAutoFit/>
          </a:bodyPr>
          <a:lstStyle/>
          <a:p>
            <a:pPr algn="ctr">
              <a:buClr>
                <a:srgbClr val="009E9C"/>
              </a:buClr>
            </a:pPr>
            <a:r>
              <a:rPr lang="es-MX" sz="4400" b="1" dirty="0">
                <a:solidFill>
                  <a:schemeClr val="bg1"/>
                </a:solidFill>
                <a:latin typeface="Titillium Web" pitchFamily="2" charset="77"/>
              </a:rPr>
              <a:t>Impulsa la eficiencia de tu empresa</a:t>
            </a:r>
            <a:endParaRPr lang="es-MX" sz="4400" b="1" i="1" spc="15" dirty="0">
              <a:solidFill>
                <a:schemeClr val="bg1"/>
              </a:solidFill>
              <a:latin typeface="Titillium Web Light" pitchFamily="2" charset="77"/>
              <a:cs typeface="Tahoma"/>
            </a:endParaRPr>
          </a:p>
        </p:txBody>
      </p:sp>
      <p:sp>
        <p:nvSpPr>
          <p:cNvPr id="2" name="CuadroTexto 1">
            <a:extLst>
              <a:ext uri="{FF2B5EF4-FFF2-40B4-BE49-F238E27FC236}">
                <a16:creationId xmlns:a16="http://schemas.microsoft.com/office/drawing/2014/main" id="{41433F40-4671-D040-AE86-834B1003EEBB}"/>
              </a:ext>
            </a:extLst>
          </p:cNvPr>
          <p:cNvSpPr txBox="1"/>
          <p:nvPr/>
        </p:nvSpPr>
        <p:spPr>
          <a:xfrm>
            <a:off x="1453386" y="3429000"/>
            <a:ext cx="9393382" cy="2062103"/>
          </a:xfrm>
          <a:prstGeom prst="rect">
            <a:avLst/>
          </a:prstGeom>
          <a:noFill/>
        </p:spPr>
        <p:txBody>
          <a:bodyPr wrap="square" rtlCol="0">
            <a:spAutoFit/>
          </a:bodyPr>
          <a:lstStyle/>
          <a:p>
            <a:pPr algn="ctr"/>
            <a:r>
              <a:rPr lang="es-MX" sz="3200" dirty="0">
                <a:solidFill>
                  <a:schemeClr val="tx1">
                    <a:lumMod val="65000"/>
                    <a:lumOff val="35000"/>
                  </a:schemeClr>
                </a:solidFill>
                <a:latin typeface="Titillium Web" pitchFamily="2" charset="77"/>
              </a:rPr>
              <a:t>Con</a:t>
            </a:r>
            <a:r>
              <a:rPr lang="es-MX" sz="3200" b="1" dirty="0">
                <a:solidFill>
                  <a:srgbClr val="237675"/>
                </a:solidFill>
                <a:latin typeface="Titillium Web" pitchFamily="2" charset="77"/>
              </a:rPr>
              <a:t> CONTPAQi Comercial Premium® </a:t>
            </a:r>
            <a:r>
              <a:rPr lang="es-MX" sz="3200" dirty="0">
                <a:solidFill>
                  <a:schemeClr val="tx1">
                    <a:lumMod val="65000"/>
                    <a:lumOff val="35000"/>
                  </a:schemeClr>
                </a:solidFill>
                <a:latin typeface="Titillium Web" pitchFamily="2" charset="77"/>
              </a:rPr>
              <a:t>digitaliza tus procesos comerciales, fortalece el cumplimiento fiscal y toma mejores decisiones con información confiable y en tiempo real.​</a:t>
            </a:r>
          </a:p>
        </p:txBody>
      </p:sp>
      <p:sp>
        <p:nvSpPr>
          <p:cNvPr id="3" name="CuadroTexto 2">
            <a:extLst>
              <a:ext uri="{FF2B5EF4-FFF2-40B4-BE49-F238E27FC236}">
                <a16:creationId xmlns:a16="http://schemas.microsoft.com/office/drawing/2014/main" id="{72F9337D-A66D-79C5-7412-EBA204904294}"/>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4" name="Imagen 3">
            <a:extLst>
              <a:ext uri="{FF2B5EF4-FFF2-40B4-BE49-F238E27FC236}">
                <a16:creationId xmlns:a16="http://schemas.microsoft.com/office/drawing/2014/main" id="{5F6B7C83-3D94-92D4-D491-BCE95B3E69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331157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83A21CD-E8E4-E448-A6E9-1BE98CDE92F2}"/>
              </a:ext>
            </a:extLst>
          </p:cNvPr>
          <p:cNvSpPr/>
          <p:nvPr/>
        </p:nvSpPr>
        <p:spPr>
          <a:xfrm flipV="1">
            <a:off x="0" y="5966846"/>
            <a:ext cx="12192000" cy="891153"/>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6CF46646-06EC-E24C-9177-23AB2B8BAB2B}"/>
              </a:ext>
            </a:extLst>
          </p:cNvPr>
          <p:cNvPicPr>
            <a:picLocks noChangeAspect="1"/>
          </p:cNvPicPr>
          <p:nvPr/>
        </p:nvPicPr>
        <p:blipFill>
          <a:blip r:embed="rId2"/>
          <a:srcRect/>
          <a:stretch/>
        </p:blipFill>
        <p:spPr>
          <a:xfrm>
            <a:off x="2781300" y="1290918"/>
            <a:ext cx="6387353" cy="3576918"/>
          </a:xfrm>
          <a:prstGeom prst="rect">
            <a:avLst/>
          </a:prstGeom>
        </p:spPr>
      </p:pic>
      <p:sp>
        <p:nvSpPr>
          <p:cNvPr id="2" name="CuadroTexto 1">
            <a:extLst>
              <a:ext uri="{FF2B5EF4-FFF2-40B4-BE49-F238E27FC236}">
                <a16:creationId xmlns:a16="http://schemas.microsoft.com/office/drawing/2014/main" id="{CA062B1A-B2BD-504A-995E-B1E44FED77F5}"/>
              </a:ext>
            </a:extLst>
          </p:cNvPr>
          <p:cNvSpPr txBox="1"/>
          <p:nvPr/>
        </p:nvSpPr>
        <p:spPr>
          <a:xfrm>
            <a:off x="2364442" y="4612341"/>
            <a:ext cx="7463117" cy="707886"/>
          </a:xfrm>
          <a:prstGeom prst="rect">
            <a:avLst/>
          </a:prstGeom>
          <a:noFill/>
        </p:spPr>
        <p:txBody>
          <a:bodyPr wrap="square" rtlCol="0">
            <a:spAutoFit/>
          </a:bodyPr>
          <a:lstStyle/>
          <a:p>
            <a:pPr algn="ctr"/>
            <a:r>
              <a:rPr lang="es-MX" sz="4000" b="1" dirty="0">
                <a:solidFill>
                  <a:srgbClr val="237675"/>
                </a:solidFill>
                <a:latin typeface="Titillium Web SemiBold" pitchFamily="2" charset="77"/>
              </a:rPr>
              <a:t>GRACIAS</a:t>
            </a:r>
          </a:p>
        </p:txBody>
      </p:sp>
    </p:spTree>
    <p:extLst>
      <p:ext uri="{BB962C8B-B14F-4D97-AF65-F5344CB8AC3E}">
        <p14:creationId xmlns:p14="http://schemas.microsoft.com/office/powerpoint/2010/main" val="392929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D15B288E-9FB3-CC4C-8517-E8258EEAD7D8}"/>
              </a:ext>
            </a:extLst>
          </p:cNvPr>
          <p:cNvSpPr/>
          <p:nvPr/>
        </p:nvSpPr>
        <p:spPr>
          <a:xfrm rot="631430">
            <a:off x="9569483" y="-745067"/>
            <a:ext cx="4110495" cy="9109653"/>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Marcador de contenido 2">
            <a:extLst>
              <a:ext uri="{FF2B5EF4-FFF2-40B4-BE49-F238E27FC236}">
                <a16:creationId xmlns:a16="http://schemas.microsoft.com/office/drawing/2014/main" id="{9E4A794E-7A48-344B-B5E4-1D605891F0CC}"/>
              </a:ext>
            </a:extLst>
          </p:cNvPr>
          <p:cNvSpPr txBox="1">
            <a:spLocks/>
          </p:cNvSpPr>
          <p:nvPr/>
        </p:nvSpPr>
        <p:spPr>
          <a:xfrm>
            <a:off x="905936" y="2537275"/>
            <a:ext cx="5562600" cy="296167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Clr>
                <a:srgbClr val="009E9C"/>
              </a:buClr>
              <a:buFont typeface="Arial" panose="020B0604020202020204" pitchFamily="34" charset="0"/>
              <a:buChar char="•"/>
            </a:pPr>
            <a:r>
              <a:rPr lang="es-MX" sz="2000" dirty="0">
                <a:solidFill>
                  <a:schemeClr val="tx1">
                    <a:lumMod val="75000"/>
                    <a:lumOff val="25000"/>
                  </a:schemeClr>
                </a:solidFill>
                <a:latin typeface="Titillium Web" pitchFamily="2" charset="77"/>
              </a:rPr>
              <a:t>Más de 42 años en el mercado.</a:t>
            </a:r>
          </a:p>
          <a:p>
            <a:pPr marL="342900" indent="-342900" algn="l">
              <a:buClr>
                <a:srgbClr val="009E9C"/>
              </a:buClr>
              <a:buFont typeface="Arial" panose="020B0604020202020204" pitchFamily="34" charset="0"/>
              <a:buChar char="•"/>
            </a:pPr>
            <a:r>
              <a:rPr lang="es-MX" sz="2000" dirty="0">
                <a:solidFill>
                  <a:schemeClr val="tx1">
                    <a:lumMod val="75000"/>
                    <a:lumOff val="25000"/>
                  </a:schemeClr>
                </a:solidFill>
                <a:latin typeface="Titillium Web" pitchFamily="2" charset="77"/>
              </a:rPr>
              <a:t>Más de 110,000 empresas mexicanas usan nuestros sistemas comerciales.</a:t>
            </a:r>
          </a:p>
          <a:p>
            <a:pPr marL="342900" indent="-342900" algn="l">
              <a:buClr>
                <a:srgbClr val="009E9C"/>
              </a:buClr>
              <a:buFont typeface="Arial" panose="020B0604020202020204" pitchFamily="34" charset="0"/>
              <a:buChar char="•"/>
            </a:pPr>
            <a:r>
              <a:rPr lang="es-MX" sz="2000" dirty="0">
                <a:solidFill>
                  <a:schemeClr val="tx1">
                    <a:lumMod val="75000"/>
                    <a:lumOff val="25000"/>
                  </a:schemeClr>
                </a:solidFill>
                <a:latin typeface="Titillium Web" pitchFamily="2" charset="77"/>
              </a:rPr>
              <a:t>Líderes a nivel nacional en timbrado de CFDI empresarial.</a:t>
            </a:r>
          </a:p>
          <a:p>
            <a:pPr marL="342900" indent="-342900" algn="l">
              <a:buClr>
                <a:srgbClr val="009E9C"/>
              </a:buClr>
              <a:buFont typeface="Arial" panose="020B0604020202020204" pitchFamily="34" charset="0"/>
              <a:buChar char="•"/>
            </a:pPr>
            <a:r>
              <a:rPr lang="es-MX" sz="2000" dirty="0">
                <a:solidFill>
                  <a:schemeClr val="tx1">
                    <a:lumMod val="75000"/>
                    <a:lumOff val="25000"/>
                  </a:schemeClr>
                </a:solidFill>
                <a:latin typeface="Titillium Web" pitchFamily="2" charset="77"/>
              </a:rPr>
              <a:t>Actualizados para cumplir con las reglas oficiales de facturación electrónica.</a:t>
            </a:r>
          </a:p>
          <a:p>
            <a:pPr marL="342900" indent="-342900" algn="l">
              <a:buClr>
                <a:srgbClr val="009E9C"/>
              </a:buClr>
              <a:buFont typeface="Arial" panose="020B0604020202020204" pitchFamily="34" charset="0"/>
              <a:buChar char="•"/>
            </a:pPr>
            <a:endParaRPr lang="es-MX" sz="1300" dirty="0">
              <a:solidFill>
                <a:schemeClr val="tx1">
                  <a:lumMod val="75000"/>
                  <a:lumOff val="25000"/>
                </a:schemeClr>
              </a:solidFill>
              <a:latin typeface="Titillium Web" pitchFamily="2" charset="77"/>
            </a:endParaRPr>
          </a:p>
          <a:p>
            <a:pPr marL="342900" indent="-342900" algn="l">
              <a:buClr>
                <a:srgbClr val="009E9C"/>
              </a:buClr>
              <a:buFont typeface="Arial" panose="020B0604020202020204" pitchFamily="34" charset="0"/>
              <a:buChar char="•"/>
            </a:pPr>
            <a:endParaRPr lang="es-MX" sz="2000" dirty="0">
              <a:latin typeface="Titillium Web" pitchFamily="2" charset="77"/>
            </a:endParaRPr>
          </a:p>
        </p:txBody>
      </p:sp>
      <p:pic>
        <p:nvPicPr>
          <p:cNvPr id="5" name="Imagen 4">
            <a:extLst>
              <a:ext uri="{FF2B5EF4-FFF2-40B4-BE49-F238E27FC236}">
                <a16:creationId xmlns:a16="http://schemas.microsoft.com/office/drawing/2014/main" id="{2EDA1625-31A9-0A4A-97B7-3B6938A86BA3}"/>
              </a:ext>
            </a:extLst>
          </p:cNvPr>
          <p:cNvPicPr>
            <a:picLocks noChangeAspect="1"/>
          </p:cNvPicPr>
          <p:nvPr/>
        </p:nvPicPr>
        <p:blipFill>
          <a:blip r:embed="rId2"/>
          <a:stretch>
            <a:fillRect/>
          </a:stretch>
        </p:blipFill>
        <p:spPr>
          <a:xfrm>
            <a:off x="905936" y="1424700"/>
            <a:ext cx="2768597" cy="385196"/>
          </a:xfrm>
          <a:prstGeom prst="rect">
            <a:avLst/>
          </a:prstGeom>
        </p:spPr>
      </p:pic>
      <p:sp>
        <p:nvSpPr>
          <p:cNvPr id="15" name="Rectángulo redondeado 14">
            <a:extLst>
              <a:ext uri="{FF2B5EF4-FFF2-40B4-BE49-F238E27FC236}">
                <a16:creationId xmlns:a16="http://schemas.microsoft.com/office/drawing/2014/main" id="{CC811115-E55D-1040-B399-9A87110847A1}"/>
              </a:ext>
            </a:extLst>
          </p:cNvPr>
          <p:cNvSpPr/>
          <p:nvPr/>
        </p:nvSpPr>
        <p:spPr>
          <a:xfrm rot="20780900">
            <a:off x="7877908" y="-916173"/>
            <a:ext cx="4956984" cy="6046711"/>
          </a:xfrm>
          <a:prstGeom prst="roundRect">
            <a:avLst>
              <a:gd name="adj" fmla="val 10667"/>
            </a:avLst>
          </a:prstGeom>
          <a:solidFill>
            <a:srgbClr val="35BF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16" name="Imagen 15">
            <a:extLst>
              <a:ext uri="{FF2B5EF4-FFF2-40B4-BE49-F238E27FC236}">
                <a16:creationId xmlns:a16="http://schemas.microsoft.com/office/drawing/2014/main" id="{228E2422-A2A5-9E45-A8F0-886A4BB584C7}"/>
              </a:ext>
            </a:extLst>
          </p:cNvPr>
          <p:cNvPicPr>
            <a:picLocks noChangeAspect="1"/>
          </p:cNvPicPr>
          <p:nvPr/>
        </p:nvPicPr>
        <p:blipFill>
          <a:blip r:embed="rId3"/>
          <a:srcRect/>
          <a:stretch/>
        </p:blipFill>
        <p:spPr>
          <a:xfrm>
            <a:off x="6093203" y="1"/>
            <a:ext cx="6098797" cy="6001990"/>
          </a:xfrm>
          <a:prstGeom prst="rect">
            <a:avLst/>
          </a:prstGeom>
        </p:spPr>
      </p:pic>
      <p:sp>
        <p:nvSpPr>
          <p:cNvPr id="2" name="CuadroTexto 1">
            <a:extLst>
              <a:ext uri="{FF2B5EF4-FFF2-40B4-BE49-F238E27FC236}">
                <a16:creationId xmlns:a16="http://schemas.microsoft.com/office/drawing/2014/main" id="{48965F74-3033-C71C-2759-4E19C43D4400}"/>
              </a:ext>
            </a:extLst>
          </p:cNvPr>
          <p:cNvSpPr txBox="1"/>
          <p:nvPr/>
        </p:nvSpPr>
        <p:spPr>
          <a:xfrm>
            <a:off x="97523" y="6373889"/>
            <a:ext cx="8770031" cy="461665"/>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4" name="Imagen 3">
            <a:extLst>
              <a:ext uri="{FF2B5EF4-FFF2-40B4-BE49-F238E27FC236}">
                <a16:creationId xmlns:a16="http://schemas.microsoft.com/office/drawing/2014/main" id="{25DB9AE2-4AF9-ABDF-7435-5A9857546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95" y="5605527"/>
            <a:ext cx="2225050" cy="661783"/>
          </a:xfrm>
          <a:prstGeom prst="rect">
            <a:avLst/>
          </a:prstGeom>
        </p:spPr>
      </p:pic>
    </p:spTree>
    <p:extLst>
      <p:ext uri="{BB962C8B-B14F-4D97-AF65-F5344CB8AC3E}">
        <p14:creationId xmlns:p14="http://schemas.microsoft.com/office/powerpoint/2010/main" val="12983378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7"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7"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12" presetClass="entr" presetSubtype="4"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par>
                          <p:cTn id="27" fill="hold">
                            <p:stCondLst>
                              <p:cond delay="4000"/>
                            </p:stCondLst>
                            <p:childTnLst>
                              <p:par>
                                <p:cTn id="28" presetID="42"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Picture 2" descr="Vector gratuito ilustración del concepto de gestión del tiempo">
            <a:extLst>
              <a:ext uri="{FF2B5EF4-FFF2-40B4-BE49-F238E27FC236}">
                <a16:creationId xmlns:a16="http://schemas.microsoft.com/office/drawing/2014/main" id="{B3FA173D-CF11-1245-582C-D74696CF08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2163" y="2610492"/>
            <a:ext cx="2958451" cy="2958451"/>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15">
            <a:extLst>
              <a:ext uri="{FF2B5EF4-FFF2-40B4-BE49-F238E27FC236}">
                <a16:creationId xmlns:a16="http://schemas.microsoft.com/office/drawing/2014/main" id="{C4157FCC-B53C-9628-4E82-CC605B26296D}"/>
              </a:ext>
            </a:extLst>
          </p:cNvPr>
          <p:cNvSpPr txBox="1">
            <a:spLocks/>
          </p:cNvSpPr>
          <p:nvPr/>
        </p:nvSpPr>
        <p:spPr>
          <a:xfrm>
            <a:off x="838200" y="365125"/>
            <a:ext cx="10515600" cy="869815"/>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5000" b="1" dirty="0">
                <a:solidFill>
                  <a:schemeClr val="bg1"/>
                </a:solidFill>
                <a:latin typeface="Titillium Web" pitchFamily="2" charset="77"/>
              </a:rPr>
              <a:t>¿Qué hace diferente a CONTPAQi Comercial Premium®?</a:t>
            </a:r>
          </a:p>
        </p:txBody>
      </p:sp>
      <p:sp>
        <p:nvSpPr>
          <p:cNvPr id="4" name="CuadroTexto 3">
            <a:extLst>
              <a:ext uri="{FF2B5EF4-FFF2-40B4-BE49-F238E27FC236}">
                <a16:creationId xmlns:a16="http://schemas.microsoft.com/office/drawing/2014/main" id="{C66898B8-ADFD-224B-E445-B0C3B05DB0A8}"/>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sp>
        <p:nvSpPr>
          <p:cNvPr id="6" name="CuadroTexto 5">
            <a:extLst>
              <a:ext uri="{FF2B5EF4-FFF2-40B4-BE49-F238E27FC236}">
                <a16:creationId xmlns:a16="http://schemas.microsoft.com/office/drawing/2014/main" id="{3D9858EA-D02D-E0CB-FEED-0F587A5FE375}"/>
              </a:ext>
            </a:extLst>
          </p:cNvPr>
          <p:cNvSpPr txBox="1"/>
          <p:nvPr/>
        </p:nvSpPr>
        <p:spPr>
          <a:xfrm>
            <a:off x="721822" y="2610492"/>
            <a:ext cx="7930341" cy="3139321"/>
          </a:xfrm>
          <a:prstGeom prst="rect">
            <a:avLst/>
          </a:prstGeom>
          <a:noFill/>
        </p:spPr>
        <p:txBody>
          <a:bodyPr wrap="square" rtlCol="0">
            <a:spAutoFit/>
          </a:bodyPr>
          <a:lstStyle/>
          <a:p>
            <a:pPr fontAlgn="base"/>
            <a:r>
              <a:rPr lang="es-MX" b="1" dirty="0">
                <a:solidFill>
                  <a:schemeClr val="tx1">
                    <a:lumMod val="65000"/>
                    <a:lumOff val="35000"/>
                  </a:schemeClr>
                </a:solidFill>
              </a:rPr>
              <a:t>CONTPAQi Comercial Premium®</a:t>
            </a:r>
            <a:r>
              <a:rPr lang="es-MX" dirty="0">
                <a:solidFill>
                  <a:schemeClr val="tx1">
                    <a:lumMod val="65000"/>
                    <a:lumOff val="35000"/>
                  </a:schemeClr>
                </a:solidFill>
              </a:rPr>
              <a:t> se diferencia por integrar Buzones en Línea, un servicio en la nube que conecta en tiempo real a clientes y proveedores.</a:t>
            </a:r>
            <a:r>
              <a:rPr lang="en-US" dirty="0">
                <a:solidFill>
                  <a:schemeClr val="tx1">
                    <a:lumMod val="65000"/>
                    <a:lumOff val="35000"/>
                  </a:schemeClr>
                </a:solidFill>
              </a:rPr>
              <a:t>​</a:t>
            </a:r>
          </a:p>
          <a:p>
            <a:pPr fontAlgn="base"/>
            <a:r>
              <a:rPr lang="es-MX" dirty="0">
                <a:solidFill>
                  <a:schemeClr val="tx1">
                    <a:lumMod val="65000"/>
                    <a:lumOff val="35000"/>
                  </a:schemeClr>
                </a:solidFill>
              </a:rPr>
              <a:t>​</a:t>
            </a:r>
          </a:p>
          <a:p>
            <a:pPr fontAlgn="base"/>
            <a:r>
              <a:rPr lang="es-MX" dirty="0">
                <a:solidFill>
                  <a:schemeClr val="tx1">
                    <a:lumMod val="65000"/>
                    <a:lumOff val="35000"/>
                  </a:schemeClr>
                </a:solidFill>
              </a:rPr>
              <a:t>Esto permite digitalizar el intercambio de documentos y optimizar la comunicación B2B, eliminando correos y procesos manuales.</a:t>
            </a:r>
            <a:r>
              <a:rPr lang="en-US" dirty="0">
                <a:solidFill>
                  <a:schemeClr val="tx1">
                    <a:lumMod val="65000"/>
                    <a:lumOff val="35000"/>
                  </a:schemeClr>
                </a:solidFill>
              </a:rPr>
              <a:t>​</a:t>
            </a:r>
          </a:p>
          <a:p>
            <a:pPr fontAlgn="base"/>
            <a:r>
              <a:rPr lang="es-MX" dirty="0">
                <a:solidFill>
                  <a:schemeClr val="tx1">
                    <a:lumMod val="65000"/>
                    <a:lumOff val="35000"/>
                  </a:schemeClr>
                </a:solidFill>
              </a:rPr>
              <a:t>​</a:t>
            </a:r>
          </a:p>
          <a:p>
            <a:pPr fontAlgn="base"/>
            <a:r>
              <a:rPr lang="es-MX" dirty="0">
                <a:solidFill>
                  <a:schemeClr val="tx1">
                    <a:lumMod val="65000"/>
                    <a:lumOff val="35000"/>
                  </a:schemeClr>
                </a:solidFill>
              </a:rPr>
              <a:t>Además, brinda visibilidad de ingresos, egresos, cuentas por cobrar y por pagar, facilitando una toma de decisiones más ágil y estratégica para el negocio.</a:t>
            </a:r>
            <a:r>
              <a:rPr lang="en-US" dirty="0">
                <a:solidFill>
                  <a:schemeClr val="tx1">
                    <a:lumMod val="65000"/>
                    <a:lumOff val="35000"/>
                  </a:schemeClr>
                </a:solidFill>
              </a:rPr>
              <a:t>​</a:t>
            </a:r>
          </a:p>
          <a:p>
            <a:pPr fontAlgn="base"/>
            <a:r>
              <a:rPr lang="es-MX" dirty="0">
                <a:solidFill>
                  <a:schemeClr val="tx1">
                    <a:lumMod val="65000"/>
                    <a:lumOff val="35000"/>
                  </a:schemeClr>
                </a:solidFill>
              </a:rPr>
              <a:t>​</a:t>
            </a:r>
          </a:p>
          <a:p>
            <a:endParaRPr lang="es-MX" dirty="0">
              <a:solidFill>
                <a:schemeClr val="tx1">
                  <a:lumMod val="65000"/>
                  <a:lumOff val="35000"/>
                </a:schemeClr>
              </a:solidFill>
            </a:endParaRPr>
          </a:p>
        </p:txBody>
      </p:sp>
      <p:pic>
        <p:nvPicPr>
          <p:cNvPr id="2" name="Imagen 1">
            <a:extLst>
              <a:ext uri="{FF2B5EF4-FFF2-40B4-BE49-F238E27FC236}">
                <a16:creationId xmlns:a16="http://schemas.microsoft.com/office/drawing/2014/main" id="{5DF12789-A09D-F875-BB7E-8E7196643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13849179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278828-317C-E6A4-93AB-6891E26580BE}"/>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55D66593-3A35-ED5A-9FBA-97FCEF2B64E1}"/>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sp>
        <p:nvSpPr>
          <p:cNvPr id="6" name="CuadroTexto 5">
            <a:extLst>
              <a:ext uri="{FF2B5EF4-FFF2-40B4-BE49-F238E27FC236}">
                <a16:creationId xmlns:a16="http://schemas.microsoft.com/office/drawing/2014/main" id="{95FB2E9D-2912-DDA9-B09E-51728B9735A1}"/>
              </a:ext>
            </a:extLst>
          </p:cNvPr>
          <p:cNvSpPr txBox="1"/>
          <p:nvPr/>
        </p:nvSpPr>
        <p:spPr>
          <a:xfrm>
            <a:off x="2184906" y="2435781"/>
            <a:ext cx="7930341" cy="2862322"/>
          </a:xfrm>
          <a:prstGeom prst="rect">
            <a:avLst/>
          </a:prstGeom>
          <a:noFill/>
        </p:spPr>
        <p:txBody>
          <a:bodyPr wrap="square" lIns="91440" tIns="45720" rIns="91440" bIns="45720" rtlCol="0" anchor="t">
            <a:spAutoFit/>
          </a:bodyPr>
          <a:lstStyle/>
          <a:p>
            <a:pPr marL="285750" indent="-285750" algn="ctr" fontAlgn="base">
              <a:buFont typeface="Arial" panose="020B0604020202020204" pitchFamily="34" charset="0"/>
              <a:buChar char="•"/>
            </a:pPr>
            <a:r>
              <a:rPr lang="es-MX" dirty="0">
                <a:latin typeface="Titillium Web" pitchFamily="2" charset="77"/>
              </a:rPr>
              <a:t>Ideal para gestionar el ciclo comercial de un negocio</a:t>
            </a:r>
            <a:r>
              <a:rPr lang="en-US" dirty="0">
                <a:latin typeface="Titillium Web" pitchFamily="2" charset="77"/>
              </a:rPr>
              <a:t>​</a:t>
            </a:r>
            <a:endParaRPr lang="es-ES"/>
          </a:p>
          <a:p>
            <a:pPr algn="ctr" fontAlgn="base"/>
            <a:endParaRPr lang="es-MX" dirty="0">
              <a:latin typeface="Titillium Web" pitchFamily="2" charset="77"/>
            </a:endParaRPr>
          </a:p>
          <a:p>
            <a:pPr marL="285750" indent="-285750" algn="ctr" fontAlgn="base">
              <a:buFont typeface="Arial" panose="020B0604020202020204" pitchFamily="34" charset="0"/>
              <a:buChar char="•"/>
            </a:pPr>
            <a:r>
              <a:rPr lang="es-MX" dirty="0">
                <a:latin typeface="Titillium Web" pitchFamily="2" charset="77"/>
              </a:rPr>
              <a:t>Ayuda a integrar la operación de las organizaciones</a:t>
            </a:r>
            <a:r>
              <a:rPr lang="en-US" dirty="0">
                <a:latin typeface="Titillium Web" pitchFamily="2" charset="77"/>
              </a:rPr>
              <a:t>​</a:t>
            </a:r>
          </a:p>
          <a:p>
            <a:pPr algn="ctr" fontAlgn="base"/>
            <a:endParaRPr lang="es-MX" dirty="0">
              <a:latin typeface="Titillium Web" pitchFamily="2" charset="77"/>
            </a:endParaRPr>
          </a:p>
          <a:p>
            <a:pPr marL="285750" indent="-285750" algn="ctr" fontAlgn="base">
              <a:buFont typeface="Arial" panose="020B0604020202020204" pitchFamily="34" charset="0"/>
              <a:buChar char="•"/>
            </a:pPr>
            <a:r>
              <a:rPr lang="es-MX" dirty="0">
                <a:latin typeface="Titillium Web" pitchFamily="2" charset="77"/>
              </a:rPr>
              <a:t>Permite que el flujo de información sea ágil y compartido por los colaboradores de la empresa</a:t>
            </a:r>
            <a:r>
              <a:rPr lang="en-US" dirty="0">
                <a:latin typeface="Titillium Web" pitchFamily="2" charset="77"/>
              </a:rPr>
              <a:t>​</a:t>
            </a:r>
          </a:p>
          <a:p>
            <a:pPr algn="ctr" fontAlgn="base"/>
            <a:endParaRPr lang="es-MX" dirty="0">
              <a:latin typeface="Titillium Web" pitchFamily="2" charset="77"/>
            </a:endParaRPr>
          </a:p>
          <a:p>
            <a:pPr marL="285750" indent="-285750" algn="ctr" fontAlgn="base">
              <a:buFont typeface="Arial" panose="020B0604020202020204" pitchFamily="34" charset="0"/>
              <a:buChar char="•"/>
            </a:pPr>
            <a:r>
              <a:rPr lang="es-MX" dirty="0">
                <a:latin typeface="Titillium Web" pitchFamily="2" charset="77"/>
              </a:rPr>
              <a:t>Genera reportes que brindan información para facilitar la toma de decisiones por parte de operadores, gerentes y directivos de la compañía.</a:t>
            </a:r>
            <a:endParaRPr lang="en-US" dirty="0">
              <a:latin typeface="Titillium Web" pitchFamily="2" charset="77"/>
            </a:endParaRPr>
          </a:p>
          <a:p>
            <a:pPr algn="ctr" fontAlgn="base"/>
            <a:endParaRPr lang="es-MX" dirty="0">
              <a:solidFill>
                <a:schemeClr val="tx1">
                  <a:lumMod val="65000"/>
                  <a:lumOff val="35000"/>
                </a:schemeClr>
              </a:solidFill>
              <a:latin typeface="Titillium Web" pitchFamily="2" charset="77"/>
            </a:endParaRPr>
          </a:p>
        </p:txBody>
      </p:sp>
      <p:pic>
        <p:nvPicPr>
          <p:cNvPr id="2" name="Imagen 1">
            <a:extLst>
              <a:ext uri="{FF2B5EF4-FFF2-40B4-BE49-F238E27FC236}">
                <a16:creationId xmlns:a16="http://schemas.microsoft.com/office/drawing/2014/main" id="{1FD91CB9-80B5-933E-9314-6EA43BAF2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
        <p:nvSpPr>
          <p:cNvPr id="5" name="Rectángulo 4">
            <a:extLst>
              <a:ext uri="{FF2B5EF4-FFF2-40B4-BE49-F238E27FC236}">
                <a16:creationId xmlns:a16="http://schemas.microsoft.com/office/drawing/2014/main" id="{84433B96-5FB6-73A3-07A6-0E589D84AB29}"/>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44FA2D3D-D4C9-732E-5484-DB0D7B025B0D}"/>
              </a:ext>
            </a:extLst>
          </p:cNvPr>
          <p:cNvSpPr txBox="1"/>
          <p:nvPr/>
        </p:nvSpPr>
        <p:spPr>
          <a:xfrm>
            <a:off x="2111021" y="237066"/>
            <a:ext cx="8421511" cy="1250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lnSpc>
                <a:spcPts val="2400"/>
              </a:lnSpc>
            </a:pPr>
            <a:r>
              <a:rPr lang="es-MX" sz="2400" b="1" baseline="0">
                <a:solidFill>
                  <a:srgbClr val="FFFFFF"/>
                </a:solidFill>
                <a:latin typeface="Titillium Web"/>
                <a:ea typeface="Segoe UI"/>
                <a:cs typeface="Segoe UI"/>
              </a:rPr>
              <a:t>CONTPAQi Comercial Premium® incluye herramientas y funcionalidades que hacen posible el control administrativo de las empresas. </a:t>
            </a:r>
            <a:r>
              <a:rPr lang="en-US" sz="2400" b="1" baseline="0">
                <a:solidFill>
                  <a:srgbClr val="FFFFFF"/>
                </a:solidFill>
                <a:latin typeface="Titillium Web"/>
                <a:ea typeface="Segoe UI"/>
                <a:cs typeface="Segoe UI"/>
              </a:rPr>
              <a:t>​</a:t>
            </a:r>
            <a:r>
              <a:rPr lang="en-US" sz="2400">
                <a:solidFill>
                  <a:srgbClr val="FFFFFF"/>
                </a:solidFill>
                <a:latin typeface="Titillium Web"/>
                <a:ea typeface="Segoe UI"/>
                <a:cs typeface="Segoe UI"/>
              </a:rPr>
              <a:t>​</a:t>
            </a:r>
          </a:p>
          <a:p>
            <a:pPr algn="ctr" rtl="0">
              <a:lnSpc>
                <a:spcPts val="1800"/>
              </a:lnSpc>
            </a:pPr>
            <a:r>
              <a:rPr lang="es-MX" sz="1800" baseline="0">
                <a:solidFill>
                  <a:srgbClr val="FFFFFF"/>
                </a:solidFill>
                <a:latin typeface="Titillium Web"/>
                <a:ea typeface="Segoe UI"/>
                <a:cs typeface="Segoe UI"/>
              </a:rPr>
              <a:t>​</a:t>
            </a:r>
            <a:r>
              <a:rPr lang="en-US" sz="1800">
                <a:solidFill>
                  <a:srgbClr val="FFFFFF"/>
                </a:solidFill>
                <a:latin typeface="Titillium Web"/>
                <a:ea typeface="Segoe UI"/>
                <a:cs typeface="Segoe UI"/>
              </a:rPr>
              <a:t>​</a:t>
            </a:r>
            <a:endParaRPr lang="es-ES">
              <a:solidFill>
                <a:srgbClr val="FFFFFF"/>
              </a:solidFill>
            </a:endParaRPr>
          </a:p>
        </p:txBody>
      </p:sp>
    </p:spTree>
    <p:extLst>
      <p:ext uri="{BB962C8B-B14F-4D97-AF65-F5344CB8AC3E}">
        <p14:creationId xmlns:p14="http://schemas.microsoft.com/office/powerpoint/2010/main" val="1786170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F8798634-ABE5-A12F-7DAE-F91474B936C9}"/>
              </a:ext>
            </a:extLst>
          </p:cNvPr>
          <p:cNvSpPr txBox="1"/>
          <p:nvPr/>
        </p:nvSpPr>
        <p:spPr>
          <a:xfrm>
            <a:off x="3197343" y="1158240"/>
            <a:ext cx="5797307" cy="707886"/>
          </a:xfrm>
          <a:prstGeom prst="rect">
            <a:avLst/>
          </a:prstGeom>
          <a:noFill/>
        </p:spPr>
        <p:txBody>
          <a:bodyPr wrap="square" rtlCol="0">
            <a:spAutoFit/>
          </a:bodyPr>
          <a:lstStyle/>
          <a:p>
            <a:pPr algn="ctr"/>
            <a:r>
              <a:rPr lang="es-MX" sz="4000" dirty="0">
                <a:solidFill>
                  <a:srgbClr val="007475"/>
                </a:solidFill>
                <a:latin typeface="Titillium Web" pitchFamily="2" charset="77"/>
              </a:rPr>
              <a:t>Características</a:t>
            </a:r>
          </a:p>
        </p:txBody>
      </p:sp>
      <p:pic>
        <p:nvPicPr>
          <p:cNvPr id="12" name="Imagen 11">
            <a:extLst>
              <a:ext uri="{FF2B5EF4-FFF2-40B4-BE49-F238E27FC236}">
                <a16:creationId xmlns:a16="http://schemas.microsoft.com/office/drawing/2014/main" id="{3304EFDA-A97F-FA98-9073-D3BF45096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55750" y="1670503"/>
            <a:ext cx="11824850" cy="3516993"/>
          </a:xfrm>
          <a:prstGeom prst="rect">
            <a:avLst/>
          </a:prstGeom>
        </p:spPr>
      </p:pic>
    </p:spTree>
    <p:extLst>
      <p:ext uri="{BB962C8B-B14F-4D97-AF65-F5344CB8AC3E}">
        <p14:creationId xmlns:p14="http://schemas.microsoft.com/office/powerpoint/2010/main" val="2726562736"/>
      </p:ext>
    </p:extLst>
  </p:cSld>
  <p:clrMapOvr>
    <a:masterClrMapping/>
  </p:clrMapOvr>
  <p:transition spd="slow">
    <p:pu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ítulo 15">
            <a:extLst>
              <a:ext uri="{FF2B5EF4-FFF2-40B4-BE49-F238E27FC236}">
                <a16:creationId xmlns:a16="http://schemas.microsoft.com/office/drawing/2014/main" id="{C4157FCC-B53C-9628-4E82-CC605B26296D}"/>
              </a:ext>
            </a:extLst>
          </p:cNvPr>
          <p:cNvSpPr txBox="1">
            <a:spLocks/>
          </p:cNvSpPr>
          <p:nvPr/>
        </p:nvSpPr>
        <p:spPr>
          <a:xfrm>
            <a:off x="838200" y="365125"/>
            <a:ext cx="10515600" cy="86981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MX" sz="5000" b="1" dirty="0">
                <a:solidFill>
                  <a:schemeClr val="bg1"/>
                </a:solidFill>
                <a:latin typeface="Titillium Web" pitchFamily="2" charset="77"/>
              </a:rPr>
              <a:t>Beneficios</a:t>
            </a:r>
          </a:p>
        </p:txBody>
      </p:sp>
      <p:sp>
        <p:nvSpPr>
          <p:cNvPr id="4" name="Marcador de contenido 3">
            <a:extLst>
              <a:ext uri="{FF2B5EF4-FFF2-40B4-BE49-F238E27FC236}">
                <a16:creationId xmlns:a16="http://schemas.microsoft.com/office/drawing/2014/main" id="{343F93ED-0369-D2D3-B22B-BEF88B2C9895}"/>
              </a:ext>
            </a:extLst>
          </p:cNvPr>
          <p:cNvSpPr txBox="1">
            <a:spLocks/>
          </p:cNvSpPr>
          <p:nvPr/>
        </p:nvSpPr>
        <p:spPr>
          <a:xfrm>
            <a:off x="723899" y="1773390"/>
            <a:ext cx="10629901" cy="426164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MX" sz="2000" b="1" dirty="0">
                <a:solidFill>
                  <a:schemeClr val="tx1">
                    <a:lumMod val="65000"/>
                    <a:lumOff val="35000"/>
                  </a:schemeClr>
                </a:solidFill>
                <a:latin typeface="Titillium Web" panose="00000500000000000000" pitchFamily="2" charset="0"/>
              </a:rPr>
              <a:t>CONTPAQi Comercial Premium® </a:t>
            </a:r>
            <a:r>
              <a:rPr lang="es-MX" sz="2000" dirty="0">
                <a:solidFill>
                  <a:schemeClr val="tx1">
                    <a:lumMod val="65000"/>
                    <a:lumOff val="35000"/>
                  </a:schemeClr>
                </a:solidFill>
                <a:latin typeface="Titillium Web" panose="00000500000000000000" pitchFamily="2" charset="0"/>
              </a:rPr>
              <a:t>integra herramientas para administrar y controlar el ciclo comercial del negocio, facilitando la colaboración entre áreas y generando información clave para una mejor toma de decisiones.​</a:t>
            </a:r>
          </a:p>
          <a:p>
            <a:pPr algn="l"/>
            <a:r>
              <a:rPr lang="es-MX" sz="2000" dirty="0">
                <a:latin typeface="Titillium Web" panose="00000500000000000000" pitchFamily="2" charset="0"/>
              </a:rPr>
              <a:t>​</a:t>
            </a:r>
          </a:p>
          <a:p>
            <a:pPr algn="l"/>
            <a:r>
              <a:rPr lang="es-MX" sz="2000" b="1" dirty="0">
                <a:solidFill>
                  <a:srgbClr val="007475"/>
                </a:solidFill>
                <a:latin typeface="Titillium Web" panose="00000500000000000000" pitchFamily="2" charset="0"/>
              </a:rPr>
              <a:t>Beneficios​</a:t>
            </a:r>
          </a:p>
          <a:p>
            <a:pPr algn="l"/>
            <a:endParaRPr lang="es-MX" sz="2000" dirty="0">
              <a:latin typeface="Titillium Web" panose="00000500000000000000" pitchFamily="2" charset="0"/>
            </a:endParaRPr>
          </a:p>
          <a:p>
            <a:pPr algn="l"/>
            <a:r>
              <a:rPr lang="es-MX" sz="2000" dirty="0">
                <a:solidFill>
                  <a:schemeClr val="tx1">
                    <a:lumMod val="65000"/>
                    <a:lumOff val="35000"/>
                  </a:schemeClr>
                </a:solidFill>
                <a:latin typeface="Titillium Web" panose="00000500000000000000" pitchFamily="2" charset="0"/>
              </a:rPr>
              <a:t>• Ahorro de tiempo en procesos administrativos​</a:t>
            </a:r>
            <a:br>
              <a:rPr lang="es-MX" sz="2000" dirty="0">
                <a:solidFill>
                  <a:schemeClr val="tx1">
                    <a:lumMod val="65000"/>
                    <a:lumOff val="35000"/>
                  </a:schemeClr>
                </a:solidFill>
                <a:latin typeface="Titillium Web" panose="00000500000000000000" pitchFamily="2" charset="0"/>
              </a:rPr>
            </a:br>
            <a:r>
              <a:rPr lang="es-MX" sz="2000" dirty="0">
                <a:solidFill>
                  <a:schemeClr val="tx1">
                    <a:lumMod val="65000"/>
                    <a:lumOff val="35000"/>
                  </a:schemeClr>
                </a:solidFill>
                <a:latin typeface="Titillium Web" panose="00000500000000000000" pitchFamily="2" charset="0"/>
              </a:rPr>
              <a:t>• Reducción de errores de captura​</a:t>
            </a:r>
            <a:br>
              <a:rPr lang="es-MX" sz="2000" dirty="0">
                <a:solidFill>
                  <a:schemeClr val="tx1">
                    <a:lumMod val="65000"/>
                    <a:lumOff val="35000"/>
                  </a:schemeClr>
                </a:solidFill>
                <a:latin typeface="Titillium Web" panose="00000500000000000000" pitchFamily="2" charset="0"/>
              </a:rPr>
            </a:br>
            <a:r>
              <a:rPr lang="es-MX" sz="2000" dirty="0">
                <a:solidFill>
                  <a:schemeClr val="tx1">
                    <a:lumMod val="65000"/>
                    <a:lumOff val="35000"/>
                  </a:schemeClr>
                </a:solidFill>
                <a:latin typeface="Titillium Web" panose="00000500000000000000" pitchFamily="2" charset="0"/>
              </a:rPr>
              <a:t>• Información sincronizada y trazable​</a:t>
            </a:r>
            <a:br>
              <a:rPr lang="es-MX" sz="2000" dirty="0">
                <a:solidFill>
                  <a:schemeClr val="tx1">
                    <a:lumMod val="65000"/>
                    <a:lumOff val="35000"/>
                  </a:schemeClr>
                </a:solidFill>
                <a:latin typeface="Titillium Web" panose="00000500000000000000" pitchFamily="2" charset="0"/>
              </a:rPr>
            </a:br>
            <a:r>
              <a:rPr lang="es-MX" sz="2000" dirty="0">
                <a:solidFill>
                  <a:schemeClr val="tx1">
                    <a:lumMod val="65000"/>
                    <a:lumOff val="35000"/>
                  </a:schemeClr>
                </a:solidFill>
                <a:latin typeface="Titillium Web" panose="00000500000000000000" pitchFamily="2" charset="0"/>
              </a:rPr>
              <a:t>• Mayor productividad operativa​</a:t>
            </a:r>
            <a:br>
              <a:rPr lang="es-MX" sz="2000" dirty="0">
                <a:solidFill>
                  <a:schemeClr val="tx1">
                    <a:lumMod val="65000"/>
                    <a:lumOff val="35000"/>
                  </a:schemeClr>
                </a:solidFill>
                <a:latin typeface="Titillium Web" panose="00000500000000000000" pitchFamily="2" charset="0"/>
              </a:rPr>
            </a:br>
            <a:r>
              <a:rPr lang="es-MX" sz="2000" dirty="0">
                <a:solidFill>
                  <a:schemeClr val="tx1">
                    <a:lumMod val="65000"/>
                    <a:lumOff val="35000"/>
                  </a:schemeClr>
                </a:solidFill>
                <a:latin typeface="Titillium Web" panose="00000500000000000000" pitchFamily="2" charset="0"/>
              </a:rPr>
              <a:t>• Mejor experiencia para el cliente​</a:t>
            </a:r>
            <a:br>
              <a:rPr lang="es-MX" sz="2000" dirty="0">
                <a:solidFill>
                  <a:schemeClr val="tx1">
                    <a:lumMod val="65000"/>
                    <a:lumOff val="35000"/>
                  </a:schemeClr>
                </a:solidFill>
                <a:latin typeface="Titillium Web" panose="00000500000000000000" pitchFamily="2" charset="0"/>
              </a:rPr>
            </a:br>
            <a:r>
              <a:rPr lang="es-MX" sz="2000" dirty="0">
                <a:solidFill>
                  <a:schemeClr val="tx1">
                    <a:lumMod val="65000"/>
                    <a:lumOff val="35000"/>
                  </a:schemeClr>
                </a:solidFill>
                <a:latin typeface="Titillium Web" panose="00000500000000000000" pitchFamily="2" charset="0"/>
              </a:rPr>
              <a:t>• Mayor control contable y fiscal</a:t>
            </a:r>
          </a:p>
          <a:p>
            <a:pPr algn="l"/>
            <a:endParaRPr lang="es-MX" sz="2000" dirty="0">
              <a:latin typeface="Titillium Web" panose="00000500000000000000" pitchFamily="2" charset="0"/>
            </a:endParaRPr>
          </a:p>
        </p:txBody>
      </p:sp>
      <p:pic>
        <p:nvPicPr>
          <p:cNvPr id="6" name="Picture 6" descr="Vector ilustración de diseño de marketing de paquete plano">
            <a:extLst>
              <a:ext uri="{FF2B5EF4-FFF2-40B4-BE49-F238E27FC236}">
                <a16:creationId xmlns:a16="http://schemas.microsoft.com/office/drawing/2014/main" id="{494A54BE-7A84-E46A-8830-D4D2E9C78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607578"/>
            <a:ext cx="5181600" cy="2392144"/>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2FB8551-F056-113F-0EA0-489F1E63B361}"/>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5" name="Imagen 4">
            <a:extLst>
              <a:ext uri="{FF2B5EF4-FFF2-40B4-BE49-F238E27FC236}">
                <a16:creationId xmlns:a16="http://schemas.microsoft.com/office/drawing/2014/main" id="{93F25E1E-11E4-0FDD-68B0-97AA355705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174395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A630CA68-F034-024C-B668-CCD27D0AE6CD}"/>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4" name="Título 1">
            <a:extLst>
              <a:ext uri="{FF2B5EF4-FFF2-40B4-BE49-F238E27FC236}">
                <a16:creationId xmlns:a16="http://schemas.microsoft.com/office/drawing/2014/main" id="{2E89868E-457A-C4D6-49B2-60E6B731C499}"/>
              </a:ext>
            </a:extLst>
          </p:cNvPr>
          <p:cNvSpPr txBox="1">
            <a:spLocks/>
          </p:cNvSpPr>
          <p:nvPr/>
        </p:nvSpPr>
        <p:spPr>
          <a:xfrm>
            <a:off x="838200" y="259897"/>
            <a:ext cx="10515600" cy="10431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MX" sz="3700" b="1" kern="100" dirty="0">
                <a:solidFill>
                  <a:schemeClr val="bg1"/>
                </a:solidFill>
                <a:latin typeface="Titillium Web" pitchFamily="2" charset="77"/>
                <a:ea typeface="Calibri" panose="020F0502020204030204" pitchFamily="34" charset="0"/>
                <a:cs typeface="Times New Roman" panose="02020603050405020304" pitchFamily="18" charset="0"/>
              </a:rPr>
              <a:t>Haz más eficiente el análisis de la información de compras y ventas</a:t>
            </a:r>
            <a:endParaRPr lang="es-MX" sz="3700" b="1" dirty="0">
              <a:solidFill>
                <a:schemeClr val="bg1"/>
              </a:solidFill>
              <a:latin typeface="Titillium Web" pitchFamily="2" charset="77"/>
            </a:endParaRPr>
          </a:p>
        </p:txBody>
      </p:sp>
      <p:sp>
        <p:nvSpPr>
          <p:cNvPr id="6" name="Marcador de contenido 2">
            <a:extLst>
              <a:ext uri="{FF2B5EF4-FFF2-40B4-BE49-F238E27FC236}">
                <a16:creationId xmlns:a16="http://schemas.microsoft.com/office/drawing/2014/main" id="{5E20683F-8A1A-0289-A21D-F748ED885062}"/>
              </a:ext>
            </a:extLst>
          </p:cNvPr>
          <p:cNvSpPr txBox="1">
            <a:spLocks/>
          </p:cNvSpPr>
          <p:nvPr/>
        </p:nvSpPr>
        <p:spPr>
          <a:xfrm>
            <a:off x="838200" y="1825624"/>
            <a:ext cx="5181600" cy="477837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buFont typeface="Arial" panose="020B0604020202020204" pitchFamily="34" charset="0"/>
              <a:buChar char="•"/>
            </a:pPr>
            <a:r>
              <a:rPr lang="es-MX" sz="1800" kern="100" dirty="0">
                <a:latin typeface="Titillium Web" panose="00000500000000000000" pitchFamily="2" charset="0"/>
                <a:ea typeface="Calibri" panose="020F0502020204030204" pitchFamily="34" charset="0"/>
                <a:cs typeface="Times New Roman" panose="02020603050405020304" pitchFamily="18" charset="0"/>
              </a:rPr>
              <a:t>Con un solo clic puedes llegar al origen de la información, gracias a sus reportes con áreas sensibles. </a:t>
            </a:r>
          </a:p>
          <a:p>
            <a:pPr marL="285750" indent="-285750" algn="l">
              <a:buFont typeface="Arial" panose="020B0604020202020204" pitchFamily="34" charset="0"/>
              <a:buChar char="•"/>
            </a:pPr>
            <a:r>
              <a:rPr lang="es-MX" sz="1800" kern="100" dirty="0">
                <a:latin typeface="Titillium Web" panose="00000500000000000000" pitchFamily="2" charset="0"/>
                <a:ea typeface="Calibri" panose="020F0502020204030204" pitchFamily="34" charset="0"/>
                <a:cs typeface="Times New Roman" panose="02020603050405020304" pitchFamily="18" charset="0"/>
              </a:rPr>
              <a:t>Puedes diseñar en Microsoft Excel® cédulas y reportes a la medida con su Hoja Electrónica.</a:t>
            </a:r>
          </a:p>
          <a:p>
            <a:pPr marL="285750" indent="-285750" algn="l">
              <a:buFont typeface="Arial" panose="020B0604020202020204" pitchFamily="34" charset="0"/>
              <a:buChar char="•"/>
            </a:pPr>
            <a:r>
              <a:rPr lang="es-MX" sz="1800" kern="100" dirty="0">
                <a:latin typeface="Titillium Web" panose="00000500000000000000" pitchFamily="2" charset="0"/>
                <a:ea typeface="Calibri" panose="020F0502020204030204" pitchFamily="34" charset="0"/>
                <a:cs typeface="Times New Roman" panose="02020603050405020304" pitchFamily="18" charset="0"/>
              </a:rPr>
              <a:t>Facilita la generación de reportes de clientes y productos, a través de sus filtros que te ayudan a clasificar la información con esos y otros indicadores. </a:t>
            </a:r>
          </a:p>
          <a:p>
            <a:pPr marL="285750" indent="-285750" algn="l">
              <a:buFont typeface="Arial" panose="020B0604020202020204" pitchFamily="34" charset="0"/>
              <a:buChar char="•"/>
            </a:pPr>
            <a:r>
              <a:rPr lang="es-MX" sz="1800" kern="100" dirty="0">
                <a:latin typeface="Titillium Web" panose="00000500000000000000" pitchFamily="2" charset="0"/>
                <a:ea typeface="Calibri" panose="020F0502020204030204" pitchFamily="34" charset="0"/>
                <a:cs typeface="Times New Roman" panose="02020603050405020304" pitchFamily="18" charset="0"/>
              </a:rPr>
              <a:t>Al momento de vender y comprar, puedes consultar existencias por almacén verificando costo precio y características. </a:t>
            </a:r>
          </a:p>
          <a:p>
            <a:pPr marL="285750" indent="-285750" algn="l">
              <a:buFont typeface="Arial" panose="020B0604020202020204" pitchFamily="34" charset="0"/>
              <a:buChar char="•"/>
            </a:pPr>
            <a:r>
              <a:rPr lang="es-MX" sz="1800" kern="100" dirty="0">
                <a:latin typeface="Titillium Web" panose="00000500000000000000" pitchFamily="2" charset="0"/>
                <a:ea typeface="Calibri" panose="020F0502020204030204" pitchFamily="34" charset="0"/>
                <a:cs typeface="Times New Roman" panose="02020603050405020304" pitchFamily="18" charset="0"/>
              </a:rPr>
              <a:t>Al capturar ventas, revisa cuáles fueron los últimos precios otorgados. </a:t>
            </a:r>
          </a:p>
          <a:p>
            <a:pPr marL="285750" indent="-285750" algn="l">
              <a:buFont typeface="Arial" panose="020B0604020202020204" pitchFamily="34" charset="0"/>
              <a:buChar char="•"/>
            </a:pPr>
            <a:r>
              <a:rPr lang="es-MX" sz="1800" kern="100" dirty="0">
                <a:latin typeface="Titillium Web" panose="00000500000000000000" pitchFamily="2" charset="0"/>
                <a:ea typeface="Calibri" panose="020F0502020204030204" pitchFamily="34" charset="0"/>
                <a:cs typeface="Times New Roman" panose="02020603050405020304" pitchFamily="18" charset="0"/>
              </a:rPr>
              <a:t> Con su Reporteador puedes extraer los datos que necesitas y manejar altos volúmenes de información.</a:t>
            </a:r>
          </a:p>
          <a:p>
            <a:pPr marL="285750" indent="-285750" algn="l">
              <a:buFont typeface="Arial" panose="020B0604020202020204" pitchFamily="34" charset="0"/>
              <a:buChar char="•"/>
            </a:pPr>
            <a:r>
              <a:rPr lang="es-MX" sz="1800" kern="100" dirty="0">
                <a:latin typeface="Titillium Web" panose="00000500000000000000" pitchFamily="2" charset="0"/>
                <a:ea typeface="Calibri" panose="020F0502020204030204" pitchFamily="34" charset="0"/>
                <a:cs typeface="Times New Roman" panose="02020603050405020304" pitchFamily="18" charset="0"/>
              </a:rPr>
              <a:t>Con sus filtros clasifica tus clientes por tipo, ciudad, ejecutivo de cuenta, zona, nivel de ventas, entre otros</a:t>
            </a:r>
          </a:p>
        </p:txBody>
      </p:sp>
      <p:pic>
        <p:nvPicPr>
          <p:cNvPr id="7" name="Picture 2" descr="Vector gratuito ilustración del concepto de análisis">
            <a:extLst>
              <a:ext uri="{FF2B5EF4-FFF2-40B4-BE49-F238E27FC236}">
                <a16:creationId xmlns:a16="http://schemas.microsoft.com/office/drawing/2014/main" id="{4EDC62D1-99AF-BC0F-A9BC-40B082F4D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CCD7359-CD23-F041-8976-261F884B4058}"/>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5" name="Imagen 4">
            <a:extLst>
              <a:ext uri="{FF2B5EF4-FFF2-40B4-BE49-F238E27FC236}">
                <a16:creationId xmlns:a16="http://schemas.microsoft.com/office/drawing/2014/main" id="{8986B701-88CE-8A98-477E-1154EFE5A7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15170834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C6181A31-C0D7-C785-B7A9-627291F33FF0}"/>
              </a:ext>
            </a:extLst>
          </p:cNvPr>
          <p:cNvSpPr/>
          <p:nvPr/>
        </p:nvSpPr>
        <p:spPr>
          <a:xfrm>
            <a:off x="0" y="1"/>
            <a:ext cx="12192000" cy="1408266"/>
          </a:xfrm>
          <a:prstGeom prst="rect">
            <a:avLst/>
          </a:prstGeom>
          <a:gradFill>
            <a:gsLst>
              <a:gs pos="0">
                <a:srgbClr val="009E9C"/>
              </a:gs>
              <a:gs pos="100000">
                <a:srgbClr val="006C6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Título 1">
            <a:extLst>
              <a:ext uri="{FF2B5EF4-FFF2-40B4-BE49-F238E27FC236}">
                <a16:creationId xmlns:a16="http://schemas.microsoft.com/office/drawing/2014/main" id="{502B4097-E2FE-02C3-BD14-BA9431AA0DCB}"/>
              </a:ext>
            </a:extLst>
          </p:cNvPr>
          <p:cNvSpPr>
            <a:spLocks noGrp="1"/>
          </p:cNvSpPr>
          <p:nvPr>
            <p:ph type="title"/>
          </p:nvPr>
        </p:nvSpPr>
        <p:spPr>
          <a:xfrm>
            <a:off x="838200" y="1"/>
            <a:ext cx="10515600" cy="1408266"/>
          </a:xfrm>
        </p:spPr>
        <p:txBody>
          <a:bodyPr>
            <a:noAutofit/>
          </a:bodyPr>
          <a:lstStyle/>
          <a:p>
            <a:r>
              <a:rPr lang="es-MX" sz="3700" b="1" kern="100" dirty="0">
                <a:solidFill>
                  <a:schemeClr val="bg1"/>
                </a:solidFill>
                <a:effectLst/>
                <a:latin typeface="Titillium Web" pitchFamily="2" charset="77"/>
                <a:ea typeface="Calibri" panose="020F0502020204030204" pitchFamily="34" charset="0"/>
                <a:cs typeface="Times New Roman" panose="02020603050405020304" pitchFamily="18" charset="0"/>
              </a:rPr>
              <a:t>Aprovecha al máximo la información contenida en los CFDI que emites y recibes</a:t>
            </a:r>
            <a:endParaRPr lang="es-MX" sz="3700" b="1" dirty="0">
              <a:solidFill>
                <a:schemeClr val="bg1"/>
              </a:solidFill>
              <a:latin typeface="Titillium Web" pitchFamily="2" charset="77"/>
            </a:endParaRPr>
          </a:p>
        </p:txBody>
      </p:sp>
      <p:sp>
        <p:nvSpPr>
          <p:cNvPr id="3" name="Marcador de contenido 2">
            <a:extLst>
              <a:ext uri="{FF2B5EF4-FFF2-40B4-BE49-F238E27FC236}">
                <a16:creationId xmlns:a16="http://schemas.microsoft.com/office/drawing/2014/main" id="{D90FFE6B-2A35-1E64-6DCA-ECC5ECD410FE}"/>
              </a:ext>
            </a:extLst>
          </p:cNvPr>
          <p:cNvSpPr>
            <a:spLocks noGrp="1"/>
          </p:cNvSpPr>
          <p:nvPr>
            <p:ph sz="half" idx="1"/>
          </p:nvPr>
        </p:nvSpPr>
        <p:spPr/>
        <p:txBody>
          <a:bodyPr/>
          <a:lstStyle/>
          <a:p>
            <a:pPr marL="0" indent="0">
              <a:buNone/>
            </a:pPr>
            <a:endParaRPr lang="es-MX" sz="1800" dirty="0">
              <a:effectLst/>
              <a:latin typeface="Titillium Web" panose="00000500000000000000" pitchFamily="2" charset="0"/>
              <a:ea typeface="Calibri" panose="020F0502020204030204" pitchFamily="34" charset="0"/>
              <a:cs typeface="Times New Roman" panose="02020603050405020304" pitchFamily="18" charset="0"/>
            </a:endParaRPr>
          </a:p>
          <a:p>
            <a:r>
              <a:rPr lang="es-MX" sz="1800" dirty="0">
                <a:effectLst/>
                <a:latin typeface="Titillium Web" panose="00000500000000000000" pitchFamily="2" charset="0"/>
                <a:ea typeface="Calibri" panose="020F0502020204030204" pitchFamily="34" charset="0"/>
                <a:cs typeface="Times New Roman" panose="02020603050405020304" pitchFamily="18" charset="0"/>
              </a:rPr>
              <a:t>Ahora cuenta con un convertidor de XML a compras, solo debes importar los CFDI y decidir cuáles vas a convertir a un movimiento de compra en el sistema, además:</a:t>
            </a:r>
          </a:p>
          <a:p>
            <a:pPr lvl="1"/>
            <a:r>
              <a:rPr lang="es-MX" sz="1400" dirty="0">
                <a:effectLst/>
                <a:latin typeface="Titillium Web" panose="00000500000000000000" pitchFamily="2" charset="0"/>
                <a:ea typeface="Calibri" panose="020F0502020204030204" pitchFamily="34" charset="0"/>
                <a:cs typeface="Times New Roman" panose="02020603050405020304" pitchFamily="18" charset="0"/>
              </a:rPr>
              <a:t>Puedes dar de alta proveedores automáticamente. </a:t>
            </a:r>
          </a:p>
          <a:p>
            <a:pPr lvl="1"/>
            <a:r>
              <a:rPr lang="es-MX" sz="1400" dirty="0">
                <a:effectLst/>
                <a:latin typeface="Titillium Web" panose="00000500000000000000" pitchFamily="2" charset="0"/>
                <a:ea typeface="Calibri" panose="020F0502020204030204" pitchFamily="34" charset="0"/>
                <a:cs typeface="Times New Roman" panose="02020603050405020304" pitchFamily="18" charset="0"/>
              </a:rPr>
              <a:t>Si lo decides, das de alta los productos o servicios en tu catálogo. </a:t>
            </a:r>
          </a:p>
          <a:p>
            <a:pPr lvl="1"/>
            <a:r>
              <a:rPr lang="es-MX" sz="1400" dirty="0">
                <a:effectLst/>
                <a:latin typeface="Titillium Web" panose="00000500000000000000" pitchFamily="2" charset="0"/>
                <a:ea typeface="Calibri" panose="020F0502020204030204" pitchFamily="34" charset="0"/>
                <a:cs typeface="Times New Roman" panose="02020603050405020304" pitchFamily="18" charset="0"/>
              </a:rPr>
              <a:t>Revisa las claves de Producto y Servicio sean las adecuadas. </a:t>
            </a:r>
          </a:p>
          <a:p>
            <a:r>
              <a:rPr lang="es-MX" sz="1800" dirty="0">
                <a:effectLst/>
                <a:latin typeface="Titillium Web" panose="00000500000000000000" pitchFamily="2" charset="0"/>
                <a:ea typeface="Calibri" panose="020F0502020204030204" pitchFamily="34" charset="0"/>
                <a:cs typeface="Times New Roman" panose="02020603050405020304" pitchFamily="18" charset="0"/>
              </a:rPr>
              <a:t>Administra inteligentemente todos tus CFDI con el nuevo Administrador de Documentos Digitales ADD</a:t>
            </a:r>
            <a:endParaRPr lang="es-MX" dirty="0">
              <a:latin typeface="Titillium Web" panose="00000500000000000000" pitchFamily="2" charset="0"/>
            </a:endParaRPr>
          </a:p>
        </p:txBody>
      </p:sp>
      <p:pic>
        <p:nvPicPr>
          <p:cNvPr id="7170" name="Picture 2" descr="Vector gratuito ilustración del concepto de google sitemap">
            <a:extLst>
              <a:ext uri="{FF2B5EF4-FFF2-40B4-BE49-F238E27FC236}">
                <a16:creationId xmlns:a16="http://schemas.microsoft.com/office/drawing/2014/main" id="{57116140-6BEA-AAE7-44C6-8E9C2AE5C71D}"/>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587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20F1C3C0-C624-ECD0-0F38-98FB11E8D819}"/>
              </a:ext>
            </a:extLst>
          </p:cNvPr>
          <p:cNvSpPr txBox="1"/>
          <p:nvPr/>
        </p:nvSpPr>
        <p:spPr>
          <a:xfrm>
            <a:off x="108155" y="6486527"/>
            <a:ext cx="12083845" cy="338554"/>
          </a:xfrm>
          <a:prstGeom prst="rect">
            <a:avLst/>
          </a:prstGeom>
          <a:noFill/>
        </p:spPr>
        <p:txBody>
          <a:bodyPr wrap="square" rtlCol="0">
            <a:spAutoFit/>
          </a:bodyPr>
          <a:lstStyle/>
          <a:p>
            <a:pPr algn="ctr"/>
            <a:r>
              <a:rPr lang="es-MX" sz="800" dirty="0">
                <a:solidFill>
                  <a:schemeClr val="bg1">
                    <a:lumMod val="50000"/>
                  </a:schemeClr>
                </a:solidFill>
                <a:latin typeface="Titillium Web" pitchFamily="2" charset="77"/>
              </a:rPr>
              <a:t>Cualquier modificación del material original de CONTPAQi® entregado al Distribuidor será responsabilidad exclusiva del propio Distribuidor. Se recomienda mantener la información íntegra tal como se ha proporcionado para asegurar la coherencia y precisión de la información, tanto de la empresa como de sus productos y servicios. Los cambios realizados por los mismos Distribuidores que afecten la veracidad de la información estarán fuera de ser responsabilidad de CONTPAQi®. </a:t>
            </a:r>
          </a:p>
        </p:txBody>
      </p:sp>
      <p:pic>
        <p:nvPicPr>
          <p:cNvPr id="7" name="Imagen 6">
            <a:extLst>
              <a:ext uri="{FF2B5EF4-FFF2-40B4-BE49-F238E27FC236}">
                <a16:creationId xmlns:a16="http://schemas.microsoft.com/office/drawing/2014/main" id="{1EDA63F6-F575-B935-1E33-3E2C2A1C0C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16127" y="5824744"/>
            <a:ext cx="2225050" cy="661783"/>
          </a:xfrm>
          <a:prstGeom prst="rect">
            <a:avLst/>
          </a:prstGeom>
        </p:spPr>
      </p:pic>
    </p:spTree>
    <p:extLst>
      <p:ext uri="{BB962C8B-B14F-4D97-AF65-F5344CB8AC3E}">
        <p14:creationId xmlns:p14="http://schemas.microsoft.com/office/powerpoint/2010/main" val="7478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3d378eb-d6cc-4b1f-9658-f66fd3f2bbdd">
      <Terms xmlns="http://schemas.microsoft.com/office/infopath/2007/PartnerControls"/>
    </lcf76f155ced4ddcb4097134ff3c332f>
    <TaxCatchAll xmlns="ddda0aad-4372-400c-847c-d2d6179a454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F8A9EC742147D24C940924F6AF0B34A0" ma:contentTypeVersion="14" ma:contentTypeDescription="Crear nuevo documento." ma:contentTypeScope="" ma:versionID="b1accce16a0a8a83dca770fc1729e9f4">
  <xsd:schema xmlns:xsd="http://www.w3.org/2001/XMLSchema" xmlns:xs="http://www.w3.org/2001/XMLSchema" xmlns:p="http://schemas.microsoft.com/office/2006/metadata/properties" xmlns:ns2="e3d378eb-d6cc-4b1f-9658-f66fd3f2bbdd" xmlns:ns3="ddda0aad-4372-400c-847c-d2d6179a4546" targetNamespace="http://schemas.microsoft.com/office/2006/metadata/properties" ma:root="true" ma:fieldsID="d20eee448742acefbac389373164e4e4" ns2:_="" ns3:_="">
    <xsd:import namespace="e3d378eb-d6cc-4b1f-9658-f66fd3f2bbdd"/>
    <xsd:import namespace="ddda0aad-4372-400c-847c-d2d6179a454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d378eb-d6cc-4b1f-9658-f66fd3f2bb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05822d-73af-4be4-a9ea-bc6f5058fb2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da0aad-4372-400c-847c-d2d6179a4546"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element name="TaxCatchAll" ma:index="14" nillable="true" ma:displayName="Taxonomy Catch All Column" ma:hidden="true" ma:list="{2959c8f8-b049-42ff-83b8-b76ea4d6a789}" ma:internalName="TaxCatchAll" ma:showField="CatchAllData" ma:web="ddda0aad-4372-400c-847c-d2d6179a45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765204-86F6-4E43-8D33-C3EE690F036D}">
  <ds:schemaRefs>
    <ds:schemaRef ds:uri="http://schemas.openxmlformats.org/package/2006/metadata/core-properties"/>
    <ds:schemaRef ds:uri="http://purl.org/dc/dcmitype/"/>
    <ds:schemaRef ds:uri="http://schemas.microsoft.com/office/2006/documentManagement/types"/>
    <ds:schemaRef ds:uri="http://purl.org/dc/elements/1.1/"/>
    <ds:schemaRef ds:uri="e3d378eb-d6cc-4b1f-9658-f66fd3f2bbdd"/>
    <ds:schemaRef ds:uri="http://purl.org/dc/terms/"/>
    <ds:schemaRef ds:uri="http://schemas.microsoft.com/office/infopath/2007/PartnerControls"/>
    <ds:schemaRef ds:uri="ddda0aad-4372-400c-847c-d2d6179a4546"/>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4580E69-4303-439E-9601-656C81E6E3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d378eb-d6cc-4b1f-9658-f66fd3f2bbdd"/>
    <ds:schemaRef ds:uri="ddda0aad-4372-400c-847c-d2d6179a45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85010D7-A7F6-45B6-870D-1BC46A56C4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260</TotalTime>
  <Words>3308</Words>
  <Application>Microsoft Office PowerPoint</Application>
  <PresentationFormat>Panorámica</PresentationFormat>
  <Paragraphs>140</Paragraphs>
  <Slides>23</Slides>
  <Notes>2</Notes>
  <HiddenSlides>0</HiddenSlides>
  <MMClips>0</MMClips>
  <ScaleCrop>false</ScaleCrop>
  <HeadingPairs>
    <vt:vector size="4" baseType="variant">
      <vt:variant>
        <vt:lpstr>Tema</vt:lpstr>
      </vt:variant>
      <vt:variant>
        <vt:i4>1</vt:i4>
      </vt:variant>
      <vt:variant>
        <vt:lpstr>Títulos de diapositiva</vt:lpstr>
      </vt:variant>
      <vt:variant>
        <vt:i4>23</vt:i4>
      </vt:variant>
    </vt:vector>
  </HeadingPairs>
  <TitlesOfParts>
    <vt:vector size="24" baseType="lpstr">
      <vt:lpstr>Tema de Office</vt:lpstr>
      <vt:lpstr>Presentación de PowerPoint</vt:lpstr>
      <vt:lpstr>SIMPLIFICA TUS PROCESOS ADMINISTRATIVOS Y HAZ CRECER TU NEGOCIO.</vt:lpstr>
      <vt:lpstr>Presentación de PowerPoint</vt:lpstr>
      <vt:lpstr>Presentación de PowerPoint</vt:lpstr>
      <vt:lpstr>Presentación de PowerPoint</vt:lpstr>
      <vt:lpstr>Presentación de PowerPoint</vt:lpstr>
      <vt:lpstr>Presentación de PowerPoint</vt:lpstr>
      <vt:lpstr>Presentación de PowerPoint</vt:lpstr>
      <vt:lpstr>Aprovecha al máximo la información contenida en los CFDI que emites y recibes</vt:lpstr>
      <vt:lpstr>Controla a detalle tus inventarios y sus costos</vt:lpstr>
      <vt:lpstr>Contabilización</vt:lpstr>
      <vt:lpstr>Te brinda un mayor desempeño, es flexible y muy fácil de usar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Intégralo con otros módulos</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Miguel Ángel Martínez Meza</dc:creator>
  <cp:lastModifiedBy>Nayely González Reyes</cp:lastModifiedBy>
  <cp:revision>15</cp:revision>
  <dcterms:created xsi:type="dcterms:W3CDTF">2024-06-28T23:11:03Z</dcterms:created>
  <dcterms:modified xsi:type="dcterms:W3CDTF">2026-03-20T20:16:44Z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0x010100F8A9EC742147D24C940924F6AF0B34A0</vt:lpwstr>
  </property>
  <property fmtid="{D5CDD505-2E9C-101B-9397-08002B2CF9AE}" pid="3" name="MediaServiceImageTags">
    <vt:lpwstr/>
  </property>
</Properties>
</file>